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120" d="100"/>
          <a:sy n="120" d="100"/>
        </p:scale>
        <p:origin x="8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6"/>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med" len="med"/>
            <a:tailEnd type="none" w="med" len="med"/>
          </a:ln>
        </p:spPr>
      </p:sp>
      <p:sp>
        <p:nvSpPr>
          <p:cNvPr id="11" name="Shape 11"/>
          <p:cNvSpPr/>
          <p:nvPr/>
        </p:nvSpPr>
        <p:spPr>
          <a:xfrm rot="10800000">
            <a:off x="6537563"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med" len="med"/>
            <a:tailEnd type="none" w="med" len="med"/>
          </a:ln>
        </p:spPr>
      </p:sp>
      <p:cxnSp>
        <p:nvCxnSpPr>
          <p:cNvPr id="12" name="Shape 12"/>
          <p:cNvCxnSpPr/>
          <p:nvPr/>
        </p:nvCxnSpPr>
        <p:spPr>
          <a:xfrm>
            <a:off x="4359602" y="2817464"/>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2" y="1188925"/>
            <a:ext cx="5783400" cy="1457400"/>
          </a:xfrm>
          <a:prstGeom prst="rect">
            <a:avLst/>
          </a:prstGeom>
        </p:spPr>
        <p:txBody>
          <a:bodyPr wrap="square"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2" y="3049450"/>
            <a:ext cx="5783400" cy="909000"/>
          </a:xfrm>
          <a:prstGeom prst="rect">
            <a:avLst/>
          </a:prstGeom>
        </p:spPr>
        <p:txBody>
          <a:bodyPr wrap="square"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wrap="square"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wrap="square"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wrap="square"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wrap="square"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wrap="square"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1"/>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wrap="square"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wrap="square"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1"/>
              </a:buClr>
              <a:buSzPct val="100000"/>
              <a:buFont typeface="Roboto"/>
              <a:buChar char="●"/>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680302" y="1188925"/>
            <a:ext cx="5783400" cy="1457400"/>
          </a:xfrm>
          <a:prstGeom prst="rect">
            <a:avLst/>
          </a:prstGeom>
        </p:spPr>
        <p:txBody>
          <a:bodyPr wrap="square" lIns="91425" tIns="91425" rIns="91425" bIns="91425" anchor="b" anchorCtr="0">
            <a:noAutofit/>
          </a:bodyPr>
          <a:lstStyle/>
          <a:p>
            <a:pPr lvl="0">
              <a:spcBef>
                <a:spcPts val="0"/>
              </a:spcBef>
              <a:buNone/>
            </a:pPr>
            <a:r>
              <a:rPr lang="en"/>
              <a:t>Polly from The Bluest   Eye </a:t>
            </a:r>
          </a:p>
        </p:txBody>
      </p:sp>
      <p:sp>
        <p:nvSpPr>
          <p:cNvPr id="64" name="Shape 64"/>
          <p:cNvSpPr txBox="1">
            <a:spLocks noGrp="1"/>
          </p:cNvSpPr>
          <p:nvPr>
            <p:ph type="subTitle" idx="1"/>
          </p:nvPr>
        </p:nvSpPr>
        <p:spPr>
          <a:xfrm>
            <a:off x="1680302" y="3049450"/>
            <a:ext cx="5783400" cy="909000"/>
          </a:xfrm>
          <a:prstGeom prst="rect">
            <a:avLst/>
          </a:prstGeom>
        </p:spPr>
        <p:txBody>
          <a:bodyPr wrap="square" lIns="91425" tIns="91425" rIns="91425" bIns="91425" anchor="t" anchorCtr="0">
            <a:noAutofit/>
          </a:bodyPr>
          <a:lstStyle/>
          <a:p>
            <a:pPr lvl="0">
              <a:spcBef>
                <a:spcPts val="0"/>
              </a:spcBef>
              <a:buNone/>
            </a:pPr>
            <a:r>
              <a:rPr lang="en"/>
              <a:t>By Bella Sekona, Chris Blyskal, Gen Wiley, Caleb Dawson, and Rob Wood </a:t>
            </a:r>
          </a:p>
        </p:txBody>
      </p:sp>
      <p:pic>
        <p:nvPicPr>
          <p:cNvPr id="65" name="Shape 65"/>
          <p:cNvPicPr preferRelativeResize="0"/>
          <p:nvPr/>
        </p:nvPicPr>
        <p:blipFill>
          <a:blip r:embed="rId3">
            <a:alphaModFix/>
          </a:blip>
          <a:stretch>
            <a:fillRect/>
          </a:stretch>
        </p:blipFill>
        <p:spPr>
          <a:xfrm>
            <a:off x="7386078" y="164213"/>
            <a:ext cx="1606549" cy="2482112"/>
          </a:xfrm>
          <a:prstGeom prst="rect">
            <a:avLst/>
          </a:prstGeom>
          <a:noFill/>
          <a:ln>
            <a:noFill/>
          </a:ln>
        </p:spPr>
      </p:pic>
      <p:pic>
        <p:nvPicPr>
          <p:cNvPr id="66" name="Shape 66"/>
          <p:cNvPicPr preferRelativeResize="0"/>
          <p:nvPr/>
        </p:nvPicPr>
        <p:blipFill>
          <a:blip r:embed="rId4">
            <a:alphaModFix/>
          </a:blip>
          <a:stretch>
            <a:fillRect/>
          </a:stretch>
        </p:blipFill>
        <p:spPr>
          <a:xfrm>
            <a:off x="147911" y="2561547"/>
            <a:ext cx="1606549" cy="244223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87900" y="345700"/>
            <a:ext cx="8368200" cy="686100"/>
          </a:xfrm>
          <a:prstGeom prst="rect">
            <a:avLst/>
          </a:prstGeom>
        </p:spPr>
        <p:txBody>
          <a:bodyPr wrap="square" lIns="91425" tIns="91425" rIns="91425" bIns="91425" anchor="b" anchorCtr="0">
            <a:noAutofit/>
          </a:bodyPr>
          <a:lstStyle/>
          <a:p>
            <a:pPr lvl="0">
              <a:spcBef>
                <a:spcPts val="0"/>
              </a:spcBef>
              <a:buNone/>
            </a:pPr>
            <a:r>
              <a:rPr lang="en"/>
              <a:t>Internalized Oppression</a:t>
            </a:r>
          </a:p>
        </p:txBody>
      </p:sp>
      <p:sp>
        <p:nvSpPr>
          <p:cNvPr id="72" name="Shape 72"/>
          <p:cNvSpPr txBox="1">
            <a:spLocks noGrp="1"/>
          </p:cNvSpPr>
          <p:nvPr>
            <p:ph type="body" idx="1"/>
          </p:nvPr>
        </p:nvSpPr>
        <p:spPr>
          <a:xfrm>
            <a:off x="387900" y="1522217"/>
            <a:ext cx="8368200" cy="3078900"/>
          </a:xfrm>
          <a:prstGeom prst="rect">
            <a:avLst/>
          </a:prstGeom>
        </p:spPr>
        <p:txBody>
          <a:bodyPr wrap="square" lIns="91425" tIns="91425" rIns="91425" bIns="91425" anchor="t" anchorCtr="0">
            <a:noAutofit/>
          </a:bodyPr>
          <a:lstStyle/>
          <a:p>
            <a:pPr lvl="0">
              <a:spcBef>
                <a:spcPts val="0"/>
              </a:spcBef>
              <a:buNone/>
            </a:pPr>
            <a:r>
              <a:rPr lang="en"/>
              <a:t>When members  of of a marginalized groups feel obligated to act out or buy into the stereotypes that the dominant culture sets for them.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87900" y="632677"/>
            <a:ext cx="8368200" cy="686100"/>
          </a:xfrm>
          <a:prstGeom prst="rect">
            <a:avLst/>
          </a:prstGeom>
        </p:spPr>
        <p:txBody>
          <a:bodyPr wrap="square" lIns="91425" tIns="91425" rIns="91425" bIns="91425" anchor="b" anchorCtr="0">
            <a:noAutofit/>
          </a:bodyPr>
          <a:lstStyle/>
          <a:p>
            <a:pPr lvl="0">
              <a:spcBef>
                <a:spcPts val="0"/>
              </a:spcBef>
              <a:buNone/>
            </a:pPr>
            <a:r>
              <a:rPr lang="en"/>
              <a:t>How Internalized Oppression is shown</a:t>
            </a:r>
          </a:p>
        </p:txBody>
      </p:sp>
      <p:sp>
        <p:nvSpPr>
          <p:cNvPr id="78" name="Shape 78"/>
          <p:cNvSpPr txBox="1">
            <a:spLocks noGrp="1"/>
          </p:cNvSpPr>
          <p:nvPr>
            <p:ph type="body" idx="1"/>
          </p:nvPr>
        </p:nvSpPr>
        <p:spPr>
          <a:xfrm>
            <a:off x="387900" y="1389900"/>
            <a:ext cx="8368200" cy="3178800"/>
          </a:xfrm>
          <a:prstGeom prst="rect">
            <a:avLst/>
          </a:prstGeom>
        </p:spPr>
        <p:txBody>
          <a:bodyPr wrap="square" lIns="91425" tIns="91425" rIns="91425" bIns="91425" anchor="t" anchorCtr="0">
            <a:noAutofit/>
          </a:bodyPr>
          <a:lstStyle/>
          <a:p>
            <a:pPr marL="457200" lvl="0" indent="-228600" rtl="0">
              <a:spcBef>
                <a:spcPts val="0"/>
              </a:spcBef>
            </a:pPr>
            <a:r>
              <a:rPr lang="en"/>
              <a:t>Pauline watches films that make her realize that every face should be categorized on a scale of absolute beauty.</a:t>
            </a:r>
          </a:p>
          <a:p>
            <a:pPr marL="457200" lvl="0" indent="-228600" rtl="0">
              <a:spcBef>
                <a:spcPts val="0"/>
              </a:spcBef>
            </a:pPr>
            <a:r>
              <a:rPr lang="en"/>
              <a:t>Pauline’s family  is extremely poor and their poverty strips them from their human worth leaving them vulnerable to the upper class. </a:t>
            </a:r>
          </a:p>
          <a:p>
            <a:pPr marL="457200" lvl="0" indent="-228600" rtl="0">
              <a:spcBef>
                <a:spcPts val="0"/>
              </a:spcBef>
            </a:pPr>
            <a:r>
              <a:rPr lang="en"/>
              <a:t>Pauline tries to be a good servant because that is what society limits a black woman to.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87900" y="403689"/>
            <a:ext cx="8368200" cy="686100"/>
          </a:xfrm>
          <a:prstGeom prst="rect">
            <a:avLst/>
          </a:prstGeom>
        </p:spPr>
        <p:txBody>
          <a:bodyPr wrap="square" lIns="91425" tIns="91425" rIns="91425" bIns="91425" anchor="b" anchorCtr="0">
            <a:noAutofit/>
          </a:bodyPr>
          <a:lstStyle/>
          <a:p>
            <a:pPr lvl="0">
              <a:spcBef>
                <a:spcPts val="0"/>
              </a:spcBef>
              <a:buNone/>
            </a:pPr>
            <a:r>
              <a:rPr lang="en"/>
              <a:t>Textual Evidence</a:t>
            </a:r>
          </a:p>
        </p:txBody>
      </p:sp>
      <p:sp>
        <p:nvSpPr>
          <p:cNvPr id="84" name="Shape 84"/>
          <p:cNvSpPr txBox="1">
            <a:spLocks noGrp="1"/>
          </p:cNvSpPr>
          <p:nvPr>
            <p:ph type="body" idx="1"/>
          </p:nvPr>
        </p:nvSpPr>
        <p:spPr>
          <a:xfrm>
            <a:off x="387900" y="1315700"/>
            <a:ext cx="8368200" cy="3252900"/>
          </a:xfrm>
          <a:prstGeom prst="rect">
            <a:avLst/>
          </a:prstGeom>
        </p:spPr>
        <p:txBody>
          <a:bodyPr wrap="square" lIns="91425" tIns="91425" rIns="91425" bIns="91425" anchor="t" anchorCtr="0">
            <a:noAutofit/>
          </a:bodyPr>
          <a:lstStyle/>
          <a:p>
            <a:pPr marL="457200" lvl="0" indent="-228600" rtl="0">
              <a:spcBef>
                <a:spcPts val="0"/>
              </a:spcBef>
            </a:pPr>
            <a:r>
              <a:rPr lang="en"/>
              <a:t>“She was never able, after her education in the movies, to look at a face and not assign it some category in the scale of absolute beauty, and the scale was one she absorbed in full from the silver screen” (Morrison 122). </a:t>
            </a:r>
          </a:p>
          <a:p>
            <a:pPr marL="457200" lvl="0" indent="-228600" rtl="0">
              <a:spcBef>
                <a:spcPts val="0"/>
              </a:spcBef>
            </a:pPr>
            <a:r>
              <a:rPr lang="en"/>
              <a:t>“The Breedloves did not live in a storefront because they were having temporary difficulty adjusting to the cutbacks at the plant. They lived there because they were poor and black, and they stayed there because they believed they were ugly” (Morrison 38). </a:t>
            </a:r>
          </a:p>
          <a:p>
            <a:pPr marL="457200" lvl="0" indent="-228600" rtl="0">
              <a:spcBef>
                <a:spcPts val="0"/>
              </a:spcBef>
            </a:pPr>
            <a:r>
              <a:rPr lang="en"/>
              <a:t>“‘We’ll never let her go. We could never find anybody like Polly. She will </a:t>
            </a:r>
            <a:r>
              <a:rPr lang="en" i="1"/>
              <a:t>not </a:t>
            </a:r>
            <a:r>
              <a:rPr lang="en"/>
              <a:t>leave the kitchen until everything is in order. Really, she is the ideal servant’” (Morrison 128).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a:t>Analysis of Evidence</a:t>
            </a:r>
          </a:p>
        </p:txBody>
      </p:sp>
      <p:sp>
        <p:nvSpPr>
          <p:cNvPr id="90" name="Shape 90"/>
          <p:cNvSpPr txBox="1">
            <a:spLocks noGrp="1"/>
          </p:cNvSpPr>
          <p:nvPr>
            <p:ph type="body" idx="1"/>
          </p:nvPr>
        </p:nvSpPr>
        <p:spPr>
          <a:xfrm>
            <a:off x="387900" y="1325609"/>
            <a:ext cx="8368200" cy="3078900"/>
          </a:xfrm>
          <a:prstGeom prst="rect">
            <a:avLst/>
          </a:prstGeom>
        </p:spPr>
        <p:txBody>
          <a:bodyPr wrap="square" lIns="91425" tIns="91425" rIns="91425" bIns="91425" anchor="t" anchorCtr="0">
            <a:noAutofit/>
          </a:bodyPr>
          <a:lstStyle/>
          <a:p>
            <a:pPr marL="457200" lvl="0" indent="-228600" rtl="0">
              <a:spcBef>
                <a:spcPts val="0"/>
              </a:spcBef>
            </a:pPr>
            <a:r>
              <a:rPr lang="en"/>
              <a:t>Because she does not match up with the images of beauty portrayed in popular media, Polly feels inadequate. Most people who were described as beautiful were those of the dominant culture which was white. Because there were not many women of color characterized as beautiful, Polly feels as if she cannot he beautiful as well.</a:t>
            </a:r>
          </a:p>
          <a:p>
            <a:pPr marL="457200" lvl="0" indent="-228600" rtl="0">
              <a:spcBef>
                <a:spcPts val="0"/>
              </a:spcBef>
            </a:pPr>
            <a:r>
              <a:rPr lang="en"/>
              <a:t>Due to their socioeconomic status they live in poverty and they stayed there because society perceives them as ugly. They felt that they were ugly, so they stayed in a ugly household.</a:t>
            </a:r>
          </a:p>
          <a:p>
            <a:pPr marL="457200" lvl="0" indent="-228600">
              <a:spcBef>
                <a:spcPts val="0"/>
              </a:spcBef>
            </a:pPr>
            <a:r>
              <a:rPr lang="en"/>
              <a:t>Polly is living within the boundaries society has set for a black woman, as she is a servant. No matter how hard she works, she will never be anything more than just that.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87900" y="438619"/>
            <a:ext cx="8368200" cy="686100"/>
          </a:xfrm>
          <a:prstGeom prst="rect">
            <a:avLst/>
          </a:prstGeom>
        </p:spPr>
        <p:txBody>
          <a:bodyPr wrap="square" lIns="91425" tIns="91425" rIns="91425" bIns="91425" anchor="b" anchorCtr="0">
            <a:noAutofit/>
          </a:bodyPr>
          <a:lstStyle/>
          <a:p>
            <a:pPr lvl="0">
              <a:spcBef>
                <a:spcPts val="0"/>
              </a:spcBef>
              <a:buNone/>
            </a:pPr>
            <a:r>
              <a:rPr lang="en"/>
              <a:t>Conclusion about the author’s intentions</a:t>
            </a:r>
          </a:p>
        </p:txBody>
      </p:sp>
      <p:sp>
        <p:nvSpPr>
          <p:cNvPr id="96" name="Shape 96"/>
          <p:cNvSpPr txBox="1">
            <a:spLocks noGrp="1"/>
          </p:cNvSpPr>
          <p:nvPr>
            <p:ph type="body" idx="1"/>
          </p:nvPr>
        </p:nvSpPr>
        <p:spPr>
          <a:xfrm>
            <a:off x="387900" y="1529176"/>
            <a:ext cx="8368200" cy="3245100"/>
          </a:xfrm>
          <a:prstGeom prst="rect">
            <a:avLst/>
          </a:prstGeom>
        </p:spPr>
        <p:txBody>
          <a:bodyPr wrap="square" lIns="91425" tIns="91425" rIns="91425" bIns="91425" anchor="t" anchorCtr="0">
            <a:noAutofit/>
          </a:bodyPr>
          <a:lstStyle/>
          <a:p>
            <a:pPr marL="457200" lvl="0" indent="-228600" rtl="0">
              <a:spcBef>
                <a:spcPts val="0"/>
              </a:spcBef>
              <a:buChar char="-"/>
            </a:pPr>
            <a:r>
              <a:rPr lang="en"/>
              <a:t>Internalized oppression is malignant because it is often unconscious but also divisive.</a:t>
            </a:r>
          </a:p>
          <a:p>
            <a:pPr marL="457200" lvl="0" indent="-228600">
              <a:spcBef>
                <a:spcPts val="0"/>
              </a:spcBef>
              <a:buChar char="-"/>
            </a:pPr>
            <a:r>
              <a:rPr lang="en"/>
              <a:t>Makes lives tougher for people due to unconscious expectations, stereotypes, etc. which create anger, envy, and unnecessary disputes</a:t>
            </a: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427</Words>
  <Application>Microsoft Macintosh PowerPoint</Application>
  <PresentationFormat>On-screen Show (16:9)</PresentationFormat>
  <Paragraphs>19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Roboto Slab</vt:lpstr>
      <vt:lpstr>Roboto</vt:lpstr>
      <vt:lpstr>Arial</vt:lpstr>
      <vt:lpstr>Marina</vt:lpstr>
      <vt:lpstr>Polly from The Bluest   Eye </vt:lpstr>
      <vt:lpstr>Internalized Oppression</vt:lpstr>
      <vt:lpstr>How Internalized Oppression is shown</vt:lpstr>
      <vt:lpstr>Textual Evidence</vt:lpstr>
      <vt:lpstr>Analysis of Evidence</vt:lpstr>
      <vt:lpstr>Conclusion about the author’s intentions</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Polly from The Bluest   Eye </dc:title>
  <cp:lastModifiedBy>Microsoft Office User</cp:lastModifiedBy>
  <cp:revision>1</cp:revision>
  <dcterms:modified xsi:type="dcterms:W3CDTF">2017-10-02T19:22:17Z</dcterms:modified>
</cp:coreProperties>
</file>