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20" d="100"/>
          <a:sy n="120" d="100"/>
        </p:scale>
        <p:origin x="8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586721" y="0"/>
            <a:ext cx="7970700" cy="666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p:nvPr/>
        </p:nvSpPr>
        <p:spPr>
          <a:xfrm>
            <a:off x="586721" y="5076900"/>
            <a:ext cx="7970700" cy="666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cxnSp>
        <p:nvCxnSpPr>
          <p:cNvPr id="12" name="Shape 12"/>
          <p:cNvCxnSpPr/>
          <p:nvPr/>
        </p:nvCxnSpPr>
        <p:spPr>
          <a:xfrm>
            <a:off x="733219" y="2235351"/>
            <a:ext cx="385200" cy="0"/>
          </a:xfrm>
          <a:prstGeom prst="straightConnector1">
            <a:avLst/>
          </a:prstGeom>
          <a:noFill/>
          <a:ln w="28575" cap="flat" cmpd="sng">
            <a:solidFill>
              <a:schemeClr val="dk1"/>
            </a:solidFill>
            <a:prstDash val="solid"/>
            <a:round/>
            <a:headEnd type="none" w="med" len="med"/>
            <a:tailEnd type="none" w="med" len="med"/>
          </a:ln>
        </p:spPr>
      </p:cxnSp>
      <p:sp>
        <p:nvSpPr>
          <p:cNvPr id="13" name="Shape 13"/>
          <p:cNvSpPr txBox="1">
            <a:spLocks noGrp="1"/>
          </p:cNvSpPr>
          <p:nvPr>
            <p:ph type="ctrTitle"/>
          </p:nvPr>
        </p:nvSpPr>
        <p:spPr>
          <a:xfrm>
            <a:off x="630600" y="136800"/>
            <a:ext cx="7893000" cy="1853700"/>
          </a:xfrm>
          <a:prstGeom prst="rect">
            <a:avLst/>
          </a:prstGeom>
        </p:spPr>
        <p:txBody>
          <a:bodyPr wrap="square" lIns="91425" tIns="91425" rIns="91425" bIns="91425" anchor="b" anchorCtr="0"/>
          <a:lstStyle>
            <a:lvl1pPr lvl="0">
              <a:spcBef>
                <a:spcPts val="1000"/>
              </a:spcBef>
              <a:buSzPct val="100000"/>
              <a:defRPr sz="4800"/>
            </a:lvl1pPr>
            <a:lvl2pPr lvl="1">
              <a:spcBef>
                <a:spcPts val="1000"/>
              </a:spcBef>
              <a:buSzPct val="100000"/>
              <a:defRPr sz="4800"/>
            </a:lvl2pPr>
            <a:lvl3pPr lvl="2">
              <a:spcBef>
                <a:spcPts val="1000"/>
              </a:spcBef>
              <a:buSzPct val="100000"/>
              <a:defRPr sz="4800"/>
            </a:lvl3pPr>
            <a:lvl4pPr lvl="3">
              <a:spcBef>
                <a:spcPts val="1000"/>
              </a:spcBef>
              <a:buSzPct val="100000"/>
              <a:defRPr sz="4800"/>
            </a:lvl4pPr>
            <a:lvl5pPr lvl="4">
              <a:spcBef>
                <a:spcPts val="1000"/>
              </a:spcBef>
              <a:buSzPct val="100000"/>
              <a:defRPr sz="4800"/>
            </a:lvl5pPr>
            <a:lvl6pPr lvl="5">
              <a:spcBef>
                <a:spcPts val="1000"/>
              </a:spcBef>
              <a:buSzPct val="100000"/>
              <a:defRPr sz="4800"/>
            </a:lvl6pPr>
            <a:lvl7pPr lvl="6">
              <a:spcBef>
                <a:spcPts val="1000"/>
              </a:spcBef>
              <a:buSzPct val="100000"/>
              <a:defRPr sz="4800"/>
            </a:lvl7pPr>
            <a:lvl8pPr lvl="7">
              <a:spcBef>
                <a:spcPts val="1000"/>
              </a:spcBef>
              <a:buSzPct val="100000"/>
              <a:defRPr sz="4800"/>
            </a:lvl8pPr>
            <a:lvl9pPr lvl="8">
              <a:spcBef>
                <a:spcPts val="1000"/>
              </a:spcBef>
              <a:buSzPct val="100000"/>
              <a:defRPr sz="4800"/>
            </a:lvl9pPr>
          </a:lstStyle>
          <a:p>
            <a:endParaRPr/>
          </a:p>
        </p:txBody>
      </p:sp>
      <p:sp>
        <p:nvSpPr>
          <p:cNvPr id="14" name="Shape 14"/>
          <p:cNvSpPr txBox="1">
            <a:spLocks noGrp="1"/>
          </p:cNvSpPr>
          <p:nvPr>
            <p:ph type="subTitle" idx="1"/>
          </p:nvPr>
        </p:nvSpPr>
        <p:spPr>
          <a:xfrm>
            <a:off x="630600" y="3228375"/>
            <a:ext cx="7893000" cy="1274100"/>
          </a:xfrm>
          <a:prstGeom prst="rect">
            <a:avLst/>
          </a:prstGeom>
        </p:spPr>
        <p:txBody>
          <a:bodyPr wrap="square" lIns="91425" tIns="91425" rIns="91425" bIns="91425" anchor="b" anchorCtr="0"/>
          <a:lstStyle>
            <a:lvl1pPr lvl="0">
              <a:lnSpc>
                <a:spcPct val="100000"/>
              </a:lnSpc>
              <a:spcBef>
                <a:spcPts val="1000"/>
              </a:spcBef>
              <a:spcAft>
                <a:spcPts val="0"/>
              </a:spcAft>
              <a:buClr>
                <a:schemeClr val="accent6"/>
              </a:buClr>
              <a:buSzPct val="100000"/>
              <a:buNone/>
              <a:defRPr sz="2400">
                <a:solidFill>
                  <a:schemeClr val="accent6"/>
                </a:solidFill>
              </a:defRPr>
            </a:lvl1pPr>
            <a:lvl2pPr lvl="1">
              <a:lnSpc>
                <a:spcPct val="100000"/>
              </a:lnSpc>
              <a:spcBef>
                <a:spcPts val="1000"/>
              </a:spcBef>
              <a:spcAft>
                <a:spcPts val="0"/>
              </a:spcAft>
              <a:buClr>
                <a:schemeClr val="accent6"/>
              </a:buClr>
              <a:buSzPct val="100000"/>
              <a:buNone/>
              <a:defRPr sz="2400">
                <a:solidFill>
                  <a:schemeClr val="accent6"/>
                </a:solidFill>
              </a:defRPr>
            </a:lvl2pPr>
            <a:lvl3pPr lvl="2">
              <a:lnSpc>
                <a:spcPct val="100000"/>
              </a:lnSpc>
              <a:spcBef>
                <a:spcPts val="1000"/>
              </a:spcBef>
              <a:spcAft>
                <a:spcPts val="0"/>
              </a:spcAft>
              <a:buClr>
                <a:schemeClr val="accent6"/>
              </a:buClr>
              <a:buSzPct val="100000"/>
              <a:buNone/>
              <a:defRPr sz="2400">
                <a:solidFill>
                  <a:schemeClr val="accent6"/>
                </a:solidFill>
              </a:defRPr>
            </a:lvl3pPr>
            <a:lvl4pPr lvl="3">
              <a:lnSpc>
                <a:spcPct val="100000"/>
              </a:lnSpc>
              <a:spcBef>
                <a:spcPts val="1000"/>
              </a:spcBef>
              <a:spcAft>
                <a:spcPts val="0"/>
              </a:spcAft>
              <a:buClr>
                <a:schemeClr val="accent6"/>
              </a:buClr>
              <a:buSzPct val="100000"/>
              <a:buNone/>
              <a:defRPr sz="2400">
                <a:solidFill>
                  <a:schemeClr val="accent6"/>
                </a:solidFill>
              </a:defRPr>
            </a:lvl4pPr>
            <a:lvl5pPr lvl="4">
              <a:lnSpc>
                <a:spcPct val="100000"/>
              </a:lnSpc>
              <a:spcBef>
                <a:spcPts val="1000"/>
              </a:spcBef>
              <a:spcAft>
                <a:spcPts val="0"/>
              </a:spcAft>
              <a:buClr>
                <a:schemeClr val="accent6"/>
              </a:buClr>
              <a:buSzPct val="100000"/>
              <a:buNone/>
              <a:defRPr sz="2400">
                <a:solidFill>
                  <a:schemeClr val="accent6"/>
                </a:solidFill>
              </a:defRPr>
            </a:lvl5pPr>
            <a:lvl6pPr lvl="5">
              <a:lnSpc>
                <a:spcPct val="100000"/>
              </a:lnSpc>
              <a:spcBef>
                <a:spcPts val="1000"/>
              </a:spcBef>
              <a:spcAft>
                <a:spcPts val="0"/>
              </a:spcAft>
              <a:buClr>
                <a:schemeClr val="accent6"/>
              </a:buClr>
              <a:buSzPct val="100000"/>
              <a:buNone/>
              <a:defRPr sz="2400">
                <a:solidFill>
                  <a:schemeClr val="accent6"/>
                </a:solidFill>
              </a:defRPr>
            </a:lvl6pPr>
            <a:lvl7pPr lvl="6">
              <a:lnSpc>
                <a:spcPct val="100000"/>
              </a:lnSpc>
              <a:spcBef>
                <a:spcPts val="1000"/>
              </a:spcBef>
              <a:spcAft>
                <a:spcPts val="0"/>
              </a:spcAft>
              <a:buClr>
                <a:schemeClr val="accent6"/>
              </a:buClr>
              <a:buSzPct val="100000"/>
              <a:buNone/>
              <a:defRPr sz="2400">
                <a:solidFill>
                  <a:schemeClr val="accent6"/>
                </a:solidFill>
              </a:defRPr>
            </a:lvl7pPr>
            <a:lvl8pPr lvl="7">
              <a:lnSpc>
                <a:spcPct val="100000"/>
              </a:lnSpc>
              <a:spcBef>
                <a:spcPts val="1000"/>
              </a:spcBef>
              <a:spcAft>
                <a:spcPts val="0"/>
              </a:spcAft>
              <a:buClr>
                <a:schemeClr val="accent6"/>
              </a:buClr>
              <a:buSzPct val="100000"/>
              <a:buNone/>
              <a:defRPr sz="2400">
                <a:solidFill>
                  <a:schemeClr val="accent6"/>
                </a:solidFill>
              </a:defRPr>
            </a:lvl8pPr>
            <a:lvl9pPr lvl="8">
              <a:lnSpc>
                <a:spcPct val="100000"/>
              </a:lnSpc>
              <a:spcBef>
                <a:spcPts val="1000"/>
              </a:spcBef>
              <a:spcAft>
                <a:spcPts val="0"/>
              </a:spcAft>
              <a:buClr>
                <a:schemeClr val="accent6"/>
              </a:buClr>
              <a:buSzPct val="100000"/>
              <a:buNone/>
              <a:defRPr sz="2400">
                <a:solidFill>
                  <a:schemeClr val="accent6"/>
                </a:solidFill>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6"/>
        <p:cNvGrpSpPr/>
        <p:nvPr/>
      </p:nvGrpSpPr>
      <p:grpSpPr>
        <a:xfrm>
          <a:off x="0" y="0"/>
          <a:ext cx="0" cy="0"/>
          <a:chOff x="0" y="0"/>
          <a:chExt cx="0" cy="0"/>
        </a:xfrm>
      </p:grpSpPr>
      <p:sp>
        <p:nvSpPr>
          <p:cNvPr id="57" name="Shape 57"/>
          <p:cNvSpPr/>
          <p:nvPr/>
        </p:nvSpPr>
        <p:spPr>
          <a:xfrm>
            <a:off x="586721" y="0"/>
            <a:ext cx="7970700" cy="666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58" name="Shape 58"/>
          <p:cNvSpPr/>
          <p:nvPr/>
        </p:nvSpPr>
        <p:spPr>
          <a:xfrm>
            <a:off x="586721" y="5076900"/>
            <a:ext cx="7970700" cy="666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59" name="Shape 59"/>
          <p:cNvSpPr txBox="1">
            <a:spLocks noGrp="1"/>
          </p:cNvSpPr>
          <p:nvPr>
            <p:ph type="title"/>
          </p:nvPr>
        </p:nvSpPr>
        <p:spPr>
          <a:xfrm>
            <a:off x="586725" y="1353788"/>
            <a:ext cx="7970700" cy="1538400"/>
          </a:xfrm>
          <a:prstGeom prst="rect">
            <a:avLst/>
          </a:prstGeom>
        </p:spPr>
        <p:txBody>
          <a:bodyPr wrap="square" lIns="91425" tIns="91425" rIns="91425" bIns="91425" anchor="ctr" anchorCtr="0"/>
          <a:lstStyle>
            <a:lvl1pPr lvl="0" algn="ctr">
              <a:spcBef>
                <a:spcPts val="0"/>
              </a:spcBef>
              <a:buClr>
                <a:schemeClr val="accent6"/>
              </a:buClr>
              <a:buSzPct val="100000"/>
              <a:defRPr sz="10800">
                <a:solidFill>
                  <a:schemeClr val="accent6"/>
                </a:solidFill>
              </a:defRPr>
            </a:lvl1pPr>
            <a:lvl2pPr lvl="1" algn="ctr">
              <a:spcBef>
                <a:spcPts val="0"/>
              </a:spcBef>
              <a:buClr>
                <a:schemeClr val="accent6"/>
              </a:buClr>
              <a:buSzPct val="100000"/>
              <a:defRPr sz="10800">
                <a:solidFill>
                  <a:schemeClr val="accent6"/>
                </a:solidFill>
              </a:defRPr>
            </a:lvl2pPr>
            <a:lvl3pPr lvl="2" algn="ctr">
              <a:spcBef>
                <a:spcPts val="0"/>
              </a:spcBef>
              <a:buClr>
                <a:schemeClr val="accent6"/>
              </a:buClr>
              <a:buSzPct val="100000"/>
              <a:defRPr sz="10800">
                <a:solidFill>
                  <a:schemeClr val="accent6"/>
                </a:solidFill>
              </a:defRPr>
            </a:lvl3pPr>
            <a:lvl4pPr lvl="3" algn="ctr">
              <a:spcBef>
                <a:spcPts val="0"/>
              </a:spcBef>
              <a:buClr>
                <a:schemeClr val="accent6"/>
              </a:buClr>
              <a:buSzPct val="100000"/>
              <a:defRPr sz="10800">
                <a:solidFill>
                  <a:schemeClr val="accent6"/>
                </a:solidFill>
              </a:defRPr>
            </a:lvl4pPr>
            <a:lvl5pPr lvl="4" algn="ctr">
              <a:spcBef>
                <a:spcPts val="0"/>
              </a:spcBef>
              <a:buClr>
                <a:schemeClr val="accent6"/>
              </a:buClr>
              <a:buSzPct val="100000"/>
              <a:defRPr sz="10800">
                <a:solidFill>
                  <a:schemeClr val="accent6"/>
                </a:solidFill>
              </a:defRPr>
            </a:lvl5pPr>
            <a:lvl6pPr lvl="5" algn="ctr">
              <a:spcBef>
                <a:spcPts val="0"/>
              </a:spcBef>
              <a:buClr>
                <a:schemeClr val="accent6"/>
              </a:buClr>
              <a:buSzPct val="100000"/>
              <a:defRPr sz="10800">
                <a:solidFill>
                  <a:schemeClr val="accent6"/>
                </a:solidFill>
              </a:defRPr>
            </a:lvl6pPr>
            <a:lvl7pPr lvl="6" algn="ctr">
              <a:spcBef>
                <a:spcPts val="0"/>
              </a:spcBef>
              <a:buClr>
                <a:schemeClr val="accent6"/>
              </a:buClr>
              <a:buSzPct val="100000"/>
              <a:defRPr sz="10800">
                <a:solidFill>
                  <a:schemeClr val="accent6"/>
                </a:solidFill>
              </a:defRPr>
            </a:lvl7pPr>
            <a:lvl8pPr lvl="7" algn="ctr">
              <a:spcBef>
                <a:spcPts val="0"/>
              </a:spcBef>
              <a:buClr>
                <a:schemeClr val="accent6"/>
              </a:buClr>
              <a:buSzPct val="100000"/>
              <a:defRPr sz="10800">
                <a:solidFill>
                  <a:schemeClr val="accent6"/>
                </a:solidFill>
              </a:defRPr>
            </a:lvl8pPr>
            <a:lvl9pPr lvl="8" algn="ctr">
              <a:spcBef>
                <a:spcPts val="0"/>
              </a:spcBef>
              <a:buClr>
                <a:schemeClr val="accent6"/>
              </a:buClr>
              <a:buSzPct val="100000"/>
              <a:defRPr sz="10800">
                <a:solidFill>
                  <a:schemeClr val="accent6"/>
                </a:solidFill>
              </a:defRPr>
            </a:lvl9pPr>
          </a:lstStyle>
          <a:p>
            <a:endParaRPr/>
          </a:p>
        </p:txBody>
      </p:sp>
      <p:sp>
        <p:nvSpPr>
          <p:cNvPr id="60" name="Shape 60"/>
          <p:cNvSpPr txBox="1">
            <a:spLocks noGrp="1"/>
          </p:cNvSpPr>
          <p:nvPr>
            <p:ph type="body" idx="1"/>
          </p:nvPr>
        </p:nvSpPr>
        <p:spPr>
          <a:xfrm>
            <a:off x="586725" y="2968388"/>
            <a:ext cx="79707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p:nvPr/>
        </p:nvSpPr>
        <p:spPr>
          <a:xfrm>
            <a:off x="586721" y="5076900"/>
            <a:ext cx="7970700" cy="666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18" name="Shape 18"/>
          <p:cNvSpPr/>
          <p:nvPr/>
        </p:nvSpPr>
        <p:spPr>
          <a:xfrm>
            <a:off x="586721" y="0"/>
            <a:ext cx="7970700" cy="666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19" name="Shape 19"/>
          <p:cNvSpPr txBox="1">
            <a:spLocks noGrp="1"/>
          </p:cNvSpPr>
          <p:nvPr>
            <p:ph type="title"/>
          </p:nvPr>
        </p:nvSpPr>
        <p:spPr>
          <a:xfrm>
            <a:off x="509550" y="1921350"/>
            <a:ext cx="8124900" cy="1300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cxnSp>
        <p:nvCxnSpPr>
          <p:cNvPr id="23" name="Shape 23"/>
          <p:cNvCxnSpPr/>
          <p:nvPr/>
        </p:nvCxnSpPr>
        <p:spPr>
          <a:xfrm>
            <a:off x="419425" y="1154195"/>
            <a:ext cx="385200" cy="0"/>
          </a:xfrm>
          <a:prstGeom prst="straightConnector1">
            <a:avLst/>
          </a:prstGeom>
          <a:noFill/>
          <a:ln w="28575" cap="flat" cmpd="sng">
            <a:solidFill>
              <a:schemeClr val="dk1"/>
            </a:solidFill>
            <a:prstDash val="solid"/>
            <a:round/>
            <a:headEnd type="none" w="med" len="med"/>
            <a:tailEnd type="none" w="med" len="med"/>
          </a:ln>
        </p:spPr>
      </p:cxnSp>
      <p:sp>
        <p:nvSpPr>
          <p:cNvPr id="24" name="Shape 24"/>
          <p:cNvSpPr txBox="1">
            <a:spLocks noGrp="1"/>
          </p:cNvSpPr>
          <p:nvPr>
            <p:ph type="title"/>
          </p:nvPr>
        </p:nvSpPr>
        <p:spPr>
          <a:xfrm>
            <a:off x="311700" y="372725"/>
            <a:ext cx="8520600" cy="645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417800"/>
            <a:ext cx="8520600" cy="31509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cxnSp>
        <p:nvCxnSpPr>
          <p:cNvPr id="28" name="Shape 28"/>
          <p:cNvCxnSpPr/>
          <p:nvPr/>
        </p:nvCxnSpPr>
        <p:spPr>
          <a:xfrm>
            <a:off x="419425" y="1154195"/>
            <a:ext cx="385200" cy="0"/>
          </a:xfrm>
          <a:prstGeom prst="straightConnector1">
            <a:avLst/>
          </a:prstGeom>
          <a:noFill/>
          <a:ln w="28575" cap="flat" cmpd="sng">
            <a:solidFill>
              <a:schemeClr val="dk1"/>
            </a:solidFill>
            <a:prstDash val="solid"/>
            <a:round/>
            <a:headEnd type="none" w="med" len="med"/>
            <a:tailEnd type="none" w="med" len="med"/>
          </a:ln>
        </p:spPr>
      </p:cxnSp>
      <p:sp>
        <p:nvSpPr>
          <p:cNvPr id="29" name="Shape 29"/>
          <p:cNvSpPr txBox="1">
            <a:spLocks noGrp="1"/>
          </p:cNvSpPr>
          <p:nvPr>
            <p:ph type="title"/>
          </p:nvPr>
        </p:nvSpPr>
        <p:spPr>
          <a:xfrm>
            <a:off x="311700" y="372725"/>
            <a:ext cx="8520600" cy="645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417950"/>
            <a:ext cx="3999900" cy="3150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417950"/>
            <a:ext cx="3999900" cy="3150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372725"/>
            <a:ext cx="8520600" cy="645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cxnSp>
        <p:nvCxnSpPr>
          <p:cNvPr id="37" name="Shape 37"/>
          <p:cNvCxnSpPr/>
          <p:nvPr/>
        </p:nvCxnSpPr>
        <p:spPr>
          <a:xfrm>
            <a:off x="411044" y="1417772"/>
            <a:ext cx="385200" cy="0"/>
          </a:xfrm>
          <a:prstGeom prst="straightConnector1">
            <a:avLst/>
          </a:prstGeom>
          <a:noFill/>
          <a:ln w="28575" cap="flat" cmpd="sng">
            <a:solidFill>
              <a:schemeClr val="dk1"/>
            </a:solidFill>
            <a:prstDash val="solid"/>
            <a:round/>
            <a:headEnd type="none" w="med" len="med"/>
            <a:tailEnd type="none" w="med" len="med"/>
          </a:ln>
        </p:spPr>
      </p:cxnSp>
      <p:sp>
        <p:nvSpPr>
          <p:cNvPr id="38" name="Shape 38"/>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9" name="Shape 39"/>
          <p:cNvSpPr txBox="1">
            <a:spLocks noGrp="1"/>
          </p:cNvSpPr>
          <p:nvPr>
            <p:ph type="body" idx="1"/>
          </p:nvPr>
        </p:nvSpPr>
        <p:spPr>
          <a:xfrm>
            <a:off x="311700" y="1640350"/>
            <a:ext cx="2808000" cy="29289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p:nvPr/>
        </p:nvSpPr>
        <p:spPr>
          <a:xfrm>
            <a:off x="586721" y="0"/>
            <a:ext cx="7970700" cy="666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43" name="Shape 43"/>
          <p:cNvSpPr/>
          <p:nvPr/>
        </p:nvSpPr>
        <p:spPr>
          <a:xfrm>
            <a:off x="586721" y="5076900"/>
            <a:ext cx="7970700" cy="666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44" name="Shape 4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48" name="Shape 4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9" name="Shape 49"/>
          <p:cNvSpPr txBox="1">
            <a:spLocks noGrp="1"/>
          </p:cNvSpPr>
          <p:nvPr>
            <p:ph type="title"/>
          </p:nvPr>
        </p:nvSpPr>
        <p:spPr>
          <a:xfrm>
            <a:off x="265500" y="1084625"/>
            <a:ext cx="4045200" cy="17070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50" name="Shape 50"/>
          <p:cNvSpPr txBox="1">
            <a:spLocks noGrp="1"/>
          </p:cNvSpPr>
          <p:nvPr>
            <p:ph type="subTitle" idx="1"/>
          </p:nvPr>
        </p:nvSpPr>
        <p:spPr>
          <a:xfrm>
            <a:off x="265500" y="2845200"/>
            <a:ext cx="4045200" cy="14217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6"/>
              </a:buClr>
              <a:buSzPct val="100000"/>
              <a:buNone/>
              <a:defRPr sz="2100">
                <a:solidFill>
                  <a:schemeClr val="accent6"/>
                </a:solidFill>
              </a:defRPr>
            </a:lvl1pPr>
            <a:lvl2pPr lvl="1" algn="ctr">
              <a:lnSpc>
                <a:spcPct val="100000"/>
              </a:lnSpc>
              <a:spcBef>
                <a:spcPts val="0"/>
              </a:spcBef>
              <a:spcAft>
                <a:spcPts val="0"/>
              </a:spcAft>
              <a:buClr>
                <a:schemeClr val="accent6"/>
              </a:buClr>
              <a:buSzPct val="100000"/>
              <a:buNone/>
              <a:defRPr sz="2100">
                <a:solidFill>
                  <a:schemeClr val="accent6"/>
                </a:solidFill>
              </a:defRPr>
            </a:lvl2pPr>
            <a:lvl3pPr lvl="2" algn="ctr">
              <a:lnSpc>
                <a:spcPct val="100000"/>
              </a:lnSpc>
              <a:spcBef>
                <a:spcPts val="0"/>
              </a:spcBef>
              <a:spcAft>
                <a:spcPts val="0"/>
              </a:spcAft>
              <a:buClr>
                <a:schemeClr val="accent6"/>
              </a:buClr>
              <a:buSzPct val="100000"/>
              <a:buNone/>
              <a:defRPr sz="2100">
                <a:solidFill>
                  <a:schemeClr val="accent6"/>
                </a:solidFill>
              </a:defRPr>
            </a:lvl3pPr>
            <a:lvl4pPr lvl="3" algn="ctr">
              <a:lnSpc>
                <a:spcPct val="100000"/>
              </a:lnSpc>
              <a:spcBef>
                <a:spcPts val="0"/>
              </a:spcBef>
              <a:spcAft>
                <a:spcPts val="0"/>
              </a:spcAft>
              <a:buClr>
                <a:schemeClr val="accent6"/>
              </a:buClr>
              <a:buSzPct val="100000"/>
              <a:buNone/>
              <a:defRPr sz="2100">
                <a:solidFill>
                  <a:schemeClr val="accent6"/>
                </a:solidFill>
              </a:defRPr>
            </a:lvl4pPr>
            <a:lvl5pPr lvl="4" algn="ctr">
              <a:lnSpc>
                <a:spcPct val="100000"/>
              </a:lnSpc>
              <a:spcBef>
                <a:spcPts val="0"/>
              </a:spcBef>
              <a:spcAft>
                <a:spcPts val="0"/>
              </a:spcAft>
              <a:buClr>
                <a:schemeClr val="accent6"/>
              </a:buClr>
              <a:buSzPct val="100000"/>
              <a:buNone/>
              <a:defRPr sz="2100">
                <a:solidFill>
                  <a:schemeClr val="accent6"/>
                </a:solidFill>
              </a:defRPr>
            </a:lvl5pPr>
            <a:lvl6pPr lvl="5" algn="ctr">
              <a:lnSpc>
                <a:spcPct val="100000"/>
              </a:lnSpc>
              <a:spcBef>
                <a:spcPts val="0"/>
              </a:spcBef>
              <a:spcAft>
                <a:spcPts val="0"/>
              </a:spcAft>
              <a:buClr>
                <a:schemeClr val="accent6"/>
              </a:buClr>
              <a:buSzPct val="100000"/>
              <a:buNone/>
              <a:defRPr sz="2100">
                <a:solidFill>
                  <a:schemeClr val="accent6"/>
                </a:solidFill>
              </a:defRPr>
            </a:lvl6pPr>
            <a:lvl7pPr lvl="6" algn="ctr">
              <a:lnSpc>
                <a:spcPct val="100000"/>
              </a:lnSpc>
              <a:spcBef>
                <a:spcPts val="0"/>
              </a:spcBef>
              <a:spcAft>
                <a:spcPts val="0"/>
              </a:spcAft>
              <a:buClr>
                <a:schemeClr val="accent6"/>
              </a:buClr>
              <a:buSzPct val="100000"/>
              <a:buNone/>
              <a:defRPr sz="2100">
                <a:solidFill>
                  <a:schemeClr val="accent6"/>
                </a:solidFill>
              </a:defRPr>
            </a:lvl7pPr>
            <a:lvl8pPr lvl="7" algn="ctr">
              <a:lnSpc>
                <a:spcPct val="100000"/>
              </a:lnSpc>
              <a:spcBef>
                <a:spcPts val="0"/>
              </a:spcBef>
              <a:spcAft>
                <a:spcPts val="0"/>
              </a:spcAft>
              <a:buClr>
                <a:schemeClr val="accent6"/>
              </a:buClr>
              <a:buSzPct val="100000"/>
              <a:buNone/>
              <a:defRPr sz="2100">
                <a:solidFill>
                  <a:schemeClr val="accent6"/>
                </a:solidFill>
              </a:defRPr>
            </a:lvl8pPr>
            <a:lvl9pPr lvl="8" algn="ctr">
              <a:lnSpc>
                <a:spcPct val="100000"/>
              </a:lnSpc>
              <a:spcBef>
                <a:spcPts val="0"/>
              </a:spcBef>
              <a:spcAft>
                <a:spcPts val="0"/>
              </a:spcAft>
              <a:buClr>
                <a:schemeClr val="accent6"/>
              </a:buClr>
              <a:buSzPct val="100000"/>
              <a:buNone/>
              <a:defRPr sz="2100">
                <a:solidFill>
                  <a:schemeClr val="accent6"/>
                </a:solidFill>
              </a:defRPr>
            </a:lvl9pPr>
          </a:lstStyle>
          <a:p>
            <a:endParaRPr/>
          </a:p>
        </p:txBody>
      </p:sp>
      <p:sp>
        <p:nvSpPr>
          <p:cNvPr id="51" name="Shape 5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725"/>
            <a:ext cx="8520600" cy="645000"/>
          </a:xfrm>
          <a:prstGeom prst="rect">
            <a:avLst/>
          </a:prstGeom>
          <a:noFill/>
          <a:ln>
            <a:noFill/>
          </a:ln>
        </p:spPr>
        <p:txBody>
          <a:bodyPr wrap="square"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417800"/>
            <a:ext cx="8520600" cy="31509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ct val="100000"/>
              <a:buFont typeface="Lato"/>
              <a:buChar char="●"/>
              <a:defRPr sz="1800">
                <a:solidFill>
                  <a:schemeClr val="dk1"/>
                </a:solidFill>
                <a:latin typeface="Lato"/>
                <a:ea typeface="Lato"/>
                <a:cs typeface="Lato"/>
                <a:sym typeface="Lato"/>
              </a:defRPr>
            </a:lvl1pPr>
            <a:lvl2pPr lvl="1">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2pPr>
            <a:lvl3pPr lvl="2">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3pPr>
            <a:lvl4pPr lvl="3">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4pPr>
            <a:lvl5pPr lvl="4">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5pPr>
            <a:lvl6pPr lvl="5">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6pPr>
            <a:lvl7pPr lvl="6">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7pPr>
            <a:lvl8pPr lvl="7">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8pPr>
            <a:lvl9pPr lvl="8">
              <a:lnSpc>
                <a:spcPct val="115000"/>
              </a:lnSpc>
              <a:spcBef>
                <a:spcPts val="0"/>
              </a:spcBef>
              <a:spcAft>
                <a:spcPts val="1600"/>
              </a:spcAft>
              <a:buClr>
                <a:schemeClr val="dk1"/>
              </a:buClr>
              <a:buFont typeface="Lato"/>
              <a:buChar char="■"/>
              <a:defRPr>
                <a:solidFill>
                  <a:schemeClr val="dk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Lato"/>
                <a:ea typeface="Lato"/>
                <a:cs typeface="Lato"/>
                <a:sym typeface="Lato"/>
              </a:rPr>
              <a:t>‹#›</a:t>
            </a:fld>
            <a:endParaRPr lang="en" sz="1000">
              <a:solidFill>
                <a:schemeClr val="dk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5.jp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449475" y="124725"/>
            <a:ext cx="7893000" cy="1853700"/>
          </a:xfrm>
          <a:prstGeom prst="rect">
            <a:avLst/>
          </a:prstGeom>
        </p:spPr>
        <p:txBody>
          <a:bodyPr wrap="square" lIns="91425" tIns="91425" rIns="91425" bIns="91425" anchor="b" anchorCtr="0">
            <a:noAutofit/>
          </a:bodyPr>
          <a:lstStyle/>
          <a:p>
            <a:pPr lvl="0">
              <a:spcBef>
                <a:spcPts val="0"/>
              </a:spcBef>
              <a:buNone/>
            </a:pPr>
            <a:r>
              <a:rPr lang="en">
                <a:latin typeface="Lobster"/>
                <a:ea typeface="Lobster"/>
                <a:cs typeface="Lobster"/>
                <a:sym typeface="Lobster"/>
              </a:rPr>
              <a:t>Internalized Oppression: </a:t>
            </a:r>
            <a:r>
              <a:rPr lang="en" sz="6000">
                <a:latin typeface="Lobster"/>
                <a:ea typeface="Lobster"/>
                <a:cs typeface="Lobster"/>
                <a:sym typeface="Lobster"/>
              </a:rPr>
              <a:t>Pecola</a:t>
            </a:r>
          </a:p>
        </p:txBody>
      </p:sp>
      <p:sp>
        <p:nvSpPr>
          <p:cNvPr id="69" name="Shape 69"/>
          <p:cNvSpPr txBox="1">
            <a:spLocks noGrp="1"/>
          </p:cNvSpPr>
          <p:nvPr>
            <p:ph type="subTitle" idx="1"/>
          </p:nvPr>
        </p:nvSpPr>
        <p:spPr>
          <a:xfrm>
            <a:off x="630600" y="3228375"/>
            <a:ext cx="7893000" cy="1274100"/>
          </a:xfrm>
          <a:prstGeom prst="rect">
            <a:avLst/>
          </a:prstGeom>
        </p:spPr>
        <p:txBody>
          <a:bodyPr wrap="square" lIns="91425" tIns="91425" rIns="91425" bIns="91425" anchor="b" anchorCtr="0">
            <a:noAutofit/>
          </a:bodyPr>
          <a:lstStyle/>
          <a:p>
            <a:pPr lvl="0">
              <a:spcBef>
                <a:spcPts val="0"/>
              </a:spcBef>
              <a:buNone/>
            </a:pPr>
            <a:r>
              <a:rPr lang="en">
                <a:solidFill>
                  <a:srgbClr val="9900FF"/>
                </a:solidFill>
              </a:rPr>
              <a:t>By: Gisselle Munguia, David Watts, Erica Ordaz and Clinton Pugh</a:t>
            </a:r>
          </a:p>
        </p:txBody>
      </p:sp>
      <p:pic>
        <p:nvPicPr>
          <p:cNvPr id="70" name="Shape 70"/>
          <p:cNvPicPr preferRelativeResize="0"/>
          <p:nvPr/>
        </p:nvPicPr>
        <p:blipFill>
          <a:blip r:embed="rId3">
            <a:alphaModFix/>
          </a:blip>
          <a:stretch>
            <a:fillRect/>
          </a:stretch>
        </p:blipFill>
        <p:spPr>
          <a:xfrm>
            <a:off x="5143500" y="953850"/>
            <a:ext cx="3622175" cy="268945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372725"/>
            <a:ext cx="8520600" cy="645000"/>
          </a:xfrm>
          <a:prstGeom prst="rect">
            <a:avLst/>
          </a:prstGeom>
        </p:spPr>
        <p:txBody>
          <a:bodyPr wrap="square" lIns="91425" tIns="91425" rIns="91425" bIns="91425" anchor="t" anchorCtr="0">
            <a:noAutofit/>
          </a:bodyPr>
          <a:lstStyle/>
          <a:p>
            <a:pPr lvl="0">
              <a:spcBef>
                <a:spcPts val="0"/>
              </a:spcBef>
              <a:buNone/>
            </a:pPr>
            <a:r>
              <a:rPr lang="en"/>
              <a:t>Definition</a:t>
            </a:r>
          </a:p>
        </p:txBody>
      </p:sp>
      <p:sp>
        <p:nvSpPr>
          <p:cNvPr id="76" name="Shape 76"/>
          <p:cNvSpPr txBox="1">
            <a:spLocks noGrp="1"/>
          </p:cNvSpPr>
          <p:nvPr>
            <p:ph type="body" idx="1"/>
          </p:nvPr>
        </p:nvSpPr>
        <p:spPr>
          <a:xfrm>
            <a:off x="311700" y="1800196"/>
            <a:ext cx="8520600" cy="2121600"/>
          </a:xfrm>
          <a:prstGeom prst="rect">
            <a:avLst/>
          </a:prstGeom>
        </p:spPr>
        <p:txBody>
          <a:bodyPr wrap="square" lIns="91425" tIns="91425" rIns="91425" bIns="91425" anchor="t" anchorCtr="0">
            <a:noAutofit/>
          </a:bodyPr>
          <a:lstStyle/>
          <a:p>
            <a:pPr lvl="0" algn="ctr">
              <a:spcBef>
                <a:spcPts val="0"/>
              </a:spcBef>
              <a:buNone/>
            </a:pPr>
            <a:r>
              <a:rPr lang="en" sz="2800">
                <a:latin typeface="Times New Roman"/>
                <a:ea typeface="Times New Roman"/>
                <a:cs typeface="Times New Roman"/>
                <a:sym typeface="Times New Roman"/>
              </a:rPr>
              <a:t>Translating dominant people’s perspective of you into self-hate and believing you must change your identity in order to escape oppression. </a:t>
            </a: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7225" y="1276375"/>
            <a:ext cx="8155200" cy="3656400"/>
          </a:xfrm>
          <a:prstGeom prst="rect">
            <a:avLst/>
          </a:prstGeom>
          <a:noFill/>
        </p:spPr>
        <p:txBody>
          <a:bodyPr wrap="square"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“It had occurred to pecola some time ago that if her eyes, those eyes that held the pictures, and knew the sights- if those eyes of hers were different, that is to say, beautiful, she herself would be different.”</a:t>
            </a:r>
            <a:r>
              <a:rPr lang="en">
                <a:solidFill>
                  <a:srgbClr val="9900FF"/>
                </a:solidFill>
                <a:latin typeface="Times New Roman"/>
                <a:ea typeface="Times New Roman"/>
                <a:cs typeface="Times New Roman"/>
                <a:sym typeface="Times New Roman"/>
              </a:rPr>
              <a:t>(Morrison 27)</a:t>
            </a:r>
            <a:r>
              <a:rPr lang="en">
                <a:latin typeface="Times New Roman"/>
                <a:ea typeface="Times New Roman"/>
                <a:cs typeface="Times New Roman"/>
                <a:sym typeface="Times New Roman"/>
              </a:rPr>
              <a:t> </a:t>
            </a:r>
          </a:p>
          <a:p>
            <a:pPr lvl="0" rtl="0">
              <a:spcBef>
                <a:spcPts val="0"/>
              </a:spcBef>
              <a:buNone/>
            </a:pPr>
            <a:r>
              <a:rPr lang="en">
                <a:solidFill>
                  <a:srgbClr val="FFFFFF"/>
                </a:solidFill>
                <a:latin typeface="Times New Roman"/>
                <a:ea typeface="Times New Roman"/>
                <a:cs typeface="Times New Roman"/>
                <a:sym typeface="Times New Roman"/>
              </a:rPr>
              <a:t>“Thrown, in this way, into the binding conviction that only a miracle could relieve her, she would never know her beauty. She would only see what there was to see: the eyes of other people” </a:t>
            </a:r>
            <a:r>
              <a:rPr lang="en">
                <a:solidFill>
                  <a:srgbClr val="9900FF"/>
                </a:solidFill>
                <a:latin typeface="Times New Roman"/>
                <a:ea typeface="Times New Roman"/>
                <a:cs typeface="Times New Roman"/>
                <a:sym typeface="Times New Roman"/>
              </a:rPr>
              <a:t>(Morrison 28) </a:t>
            </a:r>
          </a:p>
          <a:p>
            <a:pPr lvl="0" rtl="0">
              <a:spcBef>
                <a:spcPts val="0"/>
              </a:spcBef>
              <a:buNone/>
            </a:pPr>
            <a:r>
              <a:rPr lang="en">
                <a:solidFill>
                  <a:srgbClr val="FFFFFF"/>
                </a:solidFill>
                <a:latin typeface="Times New Roman"/>
                <a:ea typeface="Times New Roman"/>
                <a:cs typeface="Times New Roman"/>
                <a:sym typeface="Times New Roman"/>
              </a:rPr>
              <a:t> “She eats the candy, its sweetness is good. To eat the candy is somehow to eat the eyes, eat Mary Jane. Love Mary Jane. Be Mary Jane.” </a:t>
            </a:r>
            <a:r>
              <a:rPr lang="en">
                <a:solidFill>
                  <a:srgbClr val="9900FF"/>
                </a:solidFill>
                <a:latin typeface="Times New Roman"/>
                <a:ea typeface="Times New Roman"/>
                <a:cs typeface="Times New Roman"/>
                <a:sym typeface="Times New Roman"/>
              </a:rPr>
              <a:t>(Morrison 30)</a:t>
            </a:r>
          </a:p>
          <a:p>
            <a:pPr lvl="0" rtl="0">
              <a:spcBef>
                <a:spcPts val="0"/>
              </a:spcBef>
              <a:buNone/>
            </a:pPr>
            <a:endParaRPr sz="1400">
              <a:solidFill>
                <a:srgbClr val="222222"/>
              </a:solidFill>
              <a:highlight>
                <a:srgbClr val="FFFFFF"/>
              </a:highlight>
              <a:latin typeface="Times New Roman"/>
              <a:ea typeface="Times New Roman"/>
              <a:cs typeface="Times New Roman"/>
              <a:sym typeface="Times New Roman"/>
            </a:endParaRPr>
          </a:p>
        </p:txBody>
      </p:sp>
      <p:pic>
        <p:nvPicPr>
          <p:cNvPr id="82" name="Shape 82" descr="Image result for the bluest eye pdf"/>
          <p:cNvPicPr preferRelativeResize="0"/>
          <p:nvPr/>
        </p:nvPicPr>
        <p:blipFill>
          <a:blip r:embed="rId3">
            <a:alphaModFix/>
          </a:blip>
          <a:stretch>
            <a:fillRect/>
          </a:stretch>
        </p:blipFill>
        <p:spPr>
          <a:xfrm>
            <a:off x="7677525" y="0"/>
            <a:ext cx="1466475" cy="1904525"/>
          </a:xfrm>
          <a:prstGeom prst="rect">
            <a:avLst/>
          </a:prstGeom>
          <a:noFill/>
          <a:ln>
            <a:noFill/>
          </a:ln>
        </p:spPr>
      </p:pic>
      <p:sp>
        <p:nvSpPr>
          <p:cNvPr id="83" name="Shape 83"/>
          <p:cNvSpPr txBox="1"/>
          <p:nvPr/>
        </p:nvSpPr>
        <p:spPr>
          <a:xfrm>
            <a:off x="0" y="1276375"/>
            <a:ext cx="6384900" cy="744900"/>
          </a:xfrm>
          <a:prstGeom prst="rect">
            <a:avLst/>
          </a:prstGeom>
          <a:noFill/>
          <a:ln>
            <a:noFill/>
          </a:ln>
        </p:spPr>
        <p:txBody>
          <a:bodyPr wrap="square" lIns="91425" tIns="91425" rIns="91425" bIns="91425" anchor="t" anchorCtr="0">
            <a:noAutofit/>
          </a:bodyPr>
          <a:lstStyle/>
          <a:p>
            <a:pPr lvl="0">
              <a:spcBef>
                <a:spcPts val="0"/>
              </a:spcBef>
              <a:buNone/>
            </a:pPr>
            <a:endParaRPr sz="3600">
              <a:solidFill>
                <a:srgbClr val="FFFFFF"/>
              </a:solidFill>
              <a:latin typeface="Times New Roman"/>
              <a:ea typeface="Times New Roman"/>
              <a:cs typeface="Times New Roman"/>
              <a:sym typeface="Times New Roman"/>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819150" y="360950"/>
            <a:ext cx="7505700" cy="634500"/>
          </a:xfrm>
          <a:prstGeom prst="rect">
            <a:avLst/>
          </a:prstGeom>
        </p:spPr>
        <p:txBody>
          <a:bodyPr wrap="square" lIns="91425" tIns="91425" rIns="91425" bIns="91425" anchor="t" anchorCtr="0">
            <a:noAutofit/>
          </a:bodyPr>
          <a:lstStyle/>
          <a:p>
            <a:pPr lvl="0">
              <a:spcBef>
                <a:spcPts val="0"/>
              </a:spcBef>
              <a:buNone/>
            </a:pPr>
            <a:r>
              <a:rPr lang="en">
                <a:solidFill>
                  <a:srgbClr val="FFFFFF"/>
                </a:solidFill>
              </a:rPr>
              <a:t>Pecola’s internalized oppression</a:t>
            </a:r>
          </a:p>
        </p:txBody>
      </p:sp>
      <p:sp>
        <p:nvSpPr>
          <p:cNvPr id="89" name="Shape 89"/>
          <p:cNvSpPr txBox="1">
            <a:spLocks noGrp="1"/>
          </p:cNvSpPr>
          <p:nvPr>
            <p:ph type="body" idx="1"/>
          </p:nvPr>
        </p:nvSpPr>
        <p:spPr>
          <a:xfrm>
            <a:off x="365150" y="995450"/>
            <a:ext cx="6773400" cy="3358800"/>
          </a:xfrm>
          <a:prstGeom prst="rect">
            <a:avLst/>
          </a:prstGeom>
          <a:noFill/>
          <a:ln w="9525" cap="flat" cmpd="sng">
            <a:solidFill>
              <a:schemeClr val="dk1"/>
            </a:solidFill>
            <a:prstDash val="solid"/>
            <a:round/>
            <a:headEnd type="none" w="med" len="med"/>
            <a:tailEnd type="none" w="med" len="med"/>
          </a:ln>
        </p:spPr>
        <p:txBody>
          <a:bodyPr wrap="square" lIns="91425" tIns="91425" rIns="91425" bIns="91425" anchor="t" anchorCtr="0">
            <a:noAutofit/>
          </a:bodyPr>
          <a:lstStyle/>
          <a:p>
            <a:pPr lvl="0">
              <a:spcBef>
                <a:spcPts val="0"/>
              </a:spcBef>
              <a:buNone/>
            </a:pPr>
            <a:endParaRPr sz="1500">
              <a:solidFill>
                <a:srgbClr val="FFFFFF"/>
              </a:solidFill>
              <a:latin typeface="Arial"/>
              <a:ea typeface="Arial"/>
              <a:cs typeface="Arial"/>
              <a:sym typeface="Arial"/>
            </a:endParaRPr>
          </a:p>
          <a:p>
            <a:pPr lvl="0">
              <a:spcBef>
                <a:spcPts val="0"/>
              </a:spcBef>
              <a:buNone/>
            </a:pPr>
            <a:r>
              <a:rPr lang="en" sz="1500">
                <a:solidFill>
                  <a:srgbClr val="FFFFFF"/>
                </a:solidFill>
                <a:latin typeface="Arial"/>
                <a:ea typeface="Arial"/>
                <a:cs typeface="Arial"/>
                <a:sym typeface="Arial"/>
              </a:rPr>
              <a:t>Pecola's ideals on physical features such as eyes and skin color function as a weapon of internalized oppression because she was unable to love and accept herself for who she was so she began to hate herself and long for being someone “beautiful” externally even though Mary Jane, being the white dominant race is a contributor in why she is internally oppressed..Pecola not only wants blue eyes for the sake of adapting into white culture, she believes they can help her escape her reality, which is being broken down by those around her like her parents or the white oppressors. </a:t>
            </a:r>
          </a:p>
          <a:p>
            <a:pPr lvl="0">
              <a:spcBef>
                <a:spcPts val="0"/>
              </a:spcBef>
              <a:buNone/>
            </a:pPr>
            <a:r>
              <a:rPr lang="en" sz="1500">
                <a:solidFill>
                  <a:srgbClr val="FFFFFF"/>
                </a:solidFill>
                <a:latin typeface="Arial"/>
                <a:ea typeface="Arial"/>
                <a:cs typeface="Arial"/>
                <a:sym typeface="Arial"/>
              </a:rPr>
              <a:t> Pecola spends most of her life waiting for the day she can possess these blue eyes.</a:t>
            </a:r>
          </a:p>
          <a:p>
            <a:pPr lvl="0">
              <a:spcBef>
                <a:spcPts val="0"/>
              </a:spcBef>
              <a:buNone/>
            </a:pPr>
            <a:endParaRPr sz="1500">
              <a:solidFill>
                <a:srgbClr val="FFFFFF"/>
              </a:solidFill>
              <a:highlight>
                <a:srgbClr val="9900FF"/>
              </a:highlight>
              <a:latin typeface="Arial"/>
              <a:ea typeface="Arial"/>
              <a:cs typeface="Arial"/>
              <a:sym typeface="Arial"/>
            </a:endParaRPr>
          </a:p>
          <a:p>
            <a:pPr lvl="0">
              <a:spcBef>
                <a:spcPts val="0"/>
              </a:spcBef>
              <a:buNone/>
            </a:pPr>
            <a:endParaRPr sz="1500">
              <a:solidFill>
                <a:srgbClr val="222222"/>
              </a:solidFill>
              <a:highlight>
                <a:srgbClr val="FFFFFF"/>
              </a:highlight>
              <a:latin typeface="Arial"/>
              <a:ea typeface="Arial"/>
              <a:cs typeface="Arial"/>
              <a:sym typeface="Arial"/>
            </a:endParaRPr>
          </a:p>
          <a:p>
            <a:pPr lvl="0">
              <a:spcBef>
                <a:spcPts val="0"/>
              </a:spcBef>
              <a:buNone/>
            </a:pPr>
            <a:endParaRPr sz="1200">
              <a:solidFill>
                <a:srgbClr val="222222"/>
              </a:solidFill>
              <a:highlight>
                <a:srgbClr val="FFFFFF"/>
              </a:highlight>
              <a:latin typeface="Arial"/>
              <a:ea typeface="Arial"/>
              <a:cs typeface="Arial"/>
              <a:sym typeface="Arial"/>
            </a:endParaRPr>
          </a:p>
          <a:p>
            <a:pPr lvl="0">
              <a:spcBef>
                <a:spcPts val="0"/>
              </a:spcBef>
              <a:buNone/>
            </a:pPr>
            <a:endParaRPr sz="1200">
              <a:solidFill>
                <a:srgbClr val="222222"/>
              </a:solidFill>
              <a:highlight>
                <a:srgbClr val="FFFFFF"/>
              </a:highlight>
              <a:latin typeface="Arial"/>
              <a:ea typeface="Arial"/>
              <a:cs typeface="Arial"/>
              <a:sym typeface="Arial"/>
            </a:endParaRPr>
          </a:p>
        </p:txBody>
      </p:sp>
      <p:pic>
        <p:nvPicPr>
          <p:cNvPr id="90" name="Shape 90"/>
          <p:cNvPicPr preferRelativeResize="0"/>
          <p:nvPr/>
        </p:nvPicPr>
        <p:blipFill>
          <a:blip r:embed="rId4">
            <a:alphaModFix/>
          </a:blip>
          <a:stretch>
            <a:fillRect/>
          </a:stretch>
        </p:blipFill>
        <p:spPr>
          <a:xfrm>
            <a:off x="7138550" y="776175"/>
            <a:ext cx="1880675" cy="1624400"/>
          </a:xfrm>
          <a:prstGeom prst="rect">
            <a:avLst/>
          </a:prstGeom>
          <a:noFill/>
          <a:ln>
            <a:noFill/>
          </a:ln>
        </p:spPr>
      </p:pic>
      <p:pic>
        <p:nvPicPr>
          <p:cNvPr id="91" name="Shape 91"/>
          <p:cNvPicPr preferRelativeResize="0"/>
          <p:nvPr/>
        </p:nvPicPr>
        <p:blipFill>
          <a:blip r:embed="rId5">
            <a:alphaModFix/>
          </a:blip>
          <a:stretch>
            <a:fillRect/>
          </a:stretch>
        </p:blipFill>
        <p:spPr>
          <a:xfrm>
            <a:off x="6829675" y="3839499"/>
            <a:ext cx="1753450" cy="1002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372725"/>
            <a:ext cx="8520600" cy="645000"/>
          </a:xfrm>
          <a:prstGeom prst="rect">
            <a:avLst/>
          </a:prstGeom>
        </p:spPr>
        <p:txBody>
          <a:bodyPr wrap="square"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What is the author’s larger message about systems of oppression ?</a:t>
            </a:r>
          </a:p>
        </p:txBody>
      </p:sp>
      <p:sp>
        <p:nvSpPr>
          <p:cNvPr id="97" name="Shape 97"/>
          <p:cNvSpPr txBox="1">
            <a:spLocks noGrp="1"/>
          </p:cNvSpPr>
          <p:nvPr>
            <p:ph type="body" idx="1"/>
          </p:nvPr>
        </p:nvSpPr>
        <p:spPr>
          <a:xfrm>
            <a:off x="311700" y="996300"/>
            <a:ext cx="8520600" cy="3150900"/>
          </a:xfrm>
          <a:prstGeom prst="rect">
            <a:avLst/>
          </a:prstGeom>
        </p:spPr>
        <p:txBody>
          <a:bodyPr wrap="square" lIns="91425" tIns="91425" rIns="91425" bIns="91425" anchor="t" anchorCtr="0">
            <a:noAutofit/>
          </a:bodyPr>
          <a:lstStyle/>
          <a:p>
            <a:pPr lvl="0">
              <a:spcBef>
                <a:spcPts val="0"/>
              </a:spcBef>
              <a:buNone/>
            </a:pPr>
            <a:endParaRPr>
              <a:latin typeface="Times New Roman"/>
              <a:ea typeface="Times New Roman"/>
              <a:cs typeface="Times New Roman"/>
              <a:sym typeface="Times New Roman"/>
            </a:endParaRPr>
          </a:p>
          <a:p>
            <a:pPr lvl="0">
              <a:spcBef>
                <a:spcPts val="0"/>
              </a:spcBef>
              <a:buNone/>
            </a:pPr>
            <a:endParaRPr sz="1800">
              <a:latin typeface="Times New Roman"/>
              <a:ea typeface="Times New Roman"/>
              <a:cs typeface="Times New Roman"/>
              <a:sym typeface="Times New Roman"/>
            </a:endParaRPr>
          </a:p>
          <a:p>
            <a:pPr lvl="0">
              <a:spcBef>
                <a:spcPts val="0"/>
              </a:spcBef>
              <a:buNone/>
            </a:pPr>
            <a:r>
              <a:rPr lang="en">
                <a:latin typeface="Times New Roman"/>
                <a:ea typeface="Times New Roman"/>
                <a:cs typeface="Times New Roman"/>
                <a:sym typeface="Times New Roman"/>
              </a:rPr>
              <a:t>In a system of oppression, minorities are treated as lesser than; not being given equal rights, oppurtunities,  and respect. There is a narrative that I am not enough, and to have true dignity one must transform himself into what this white supremacist society already loves. While Internalized oppression is insecurity because people on the outside see past your beauty, The author is bringing to light that other people’s perspective of you doesn’t define you.  </a:t>
            </a:r>
          </a:p>
          <a:p>
            <a:pPr lvl="0">
              <a:spcBef>
                <a:spcPts val="0"/>
              </a:spcBef>
              <a:buNone/>
            </a:pPr>
            <a:endParaRPr sz="1800">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509550" y="1921350"/>
            <a:ext cx="8124900" cy="1300800"/>
          </a:xfrm>
          <a:prstGeom prst="rect">
            <a:avLst/>
          </a:prstGeom>
        </p:spPr>
        <p:txBody>
          <a:bodyPr wrap="square" lIns="91425" tIns="91425" rIns="91425" bIns="91425" anchor="ctr" anchorCtr="0">
            <a:noAutofit/>
          </a:bodyPr>
          <a:lstStyle/>
          <a:p>
            <a:pPr lvl="0">
              <a:spcBef>
                <a:spcPts val="0"/>
              </a:spcBef>
              <a:buNone/>
            </a:pPr>
            <a:r>
              <a:rPr lang="en">
                <a:solidFill>
                  <a:srgbClr val="FFFFFF"/>
                </a:solidFill>
              </a:rPr>
              <a:t>Thank You</a:t>
            </a:r>
          </a:p>
        </p:txBody>
      </p:sp>
    </p:spTree>
  </p:cSld>
  <p:clrMapOvr>
    <a:masterClrMapping/>
  </p:clrMapOvr>
  <p:transition spd="slow">
    <p:fade/>
  </p:transition>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398</Words>
  <Application>Microsoft Macintosh PowerPoint</Application>
  <PresentationFormat>On-screen Show (16:9)</PresentationFormat>
  <Paragraphs>18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Lobster</vt:lpstr>
      <vt:lpstr>Lato</vt:lpstr>
      <vt:lpstr>Times New Roman</vt:lpstr>
      <vt:lpstr>Playfair Display</vt:lpstr>
      <vt:lpstr>Arial</vt:lpstr>
      <vt:lpstr>Blue &amp; Gold</vt:lpstr>
      <vt:lpstr>Internalized Oppression: Pecola</vt:lpstr>
      <vt:lpstr>Definition</vt:lpstr>
      <vt:lpstr>PowerPoint Presentation</vt:lpstr>
      <vt:lpstr>Pecola’s internalized oppression</vt:lpstr>
      <vt:lpstr>What is the author’s larger message about systems of oppression ?</vt:lpstr>
      <vt:lpstr>Thank You</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Internalized Oppression: Pecola</dc:title>
  <cp:lastModifiedBy>Microsoft Office User</cp:lastModifiedBy>
  <cp:revision>1</cp:revision>
  <dcterms:modified xsi:type="dcterms:W3CDTF">2017-10-02T19:23:05Z</dcterms:modified>
</cp:coreProperties>
</file>