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Gallien"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3"/>
  </p:normalViewPr>
  <p:slideViewPr>
    <p:cSldViewPr snapToGrid="0" snapToObjects="1">
      <p:cViewPr varScale="1">
        <p:scale>
          <a:sx n="102" d="100"/>
          <a:sy n="102" d="100"/>
        </p:scale>
        <p:origin x="17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9-28T16:39:26.249" idx="1">
    <p:pos x="251" y="666"/>
    <p:text>Messed up (use academic language not slang)</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7-09-28T16:40:22.461" idx="2">
    <p:pos x="144" y="717"/>
    <p:text>delete: Keith and Mariela</p:text>
  </p:cm>
  <p:cm authorId="0" dt="2017-09-28T16:41:31.139" idx="3">
    <p:pos x="6000" y="0"/>
    <p:text>Important to discuss her death at the end. Was Larsen punishing her for passing? Why did she kill her off? What does that tell you about Larsen's message?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300"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wrap="square"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wrap="square"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wrap="square"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300"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wrap="square"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wrap="square"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wrap="square"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1"/>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wrap="square"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1"/>
              </a:buClr>
              <a:buSzPct val="100000"/>
              <a:buFont typeface="Old Standard TT"/>
              <a:buChar char="●"/>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1893300"/>
            <a:ext cx="8118600" cy="1522800"/>
          </a:xfrm>
          <a:prstGeom prst="rect">
            <a:avLst/>
          </a:prstGeom>
        </p:spPr>
        <p:txBody>
          <a:bodyPr wrap="square" lIns="91425" tIns="91425" rIns="91425" bIns="91425" anchor="b" anchorCtr="0">
            <a:noAutofit/>
          </a:bodyPr>
          <a:lstStyle/>
          <a:p>
            <a:pPr lvl="0">
              <a:spcBef>
                <a:spcPts val="0"/>
              </a:spcBef>
              <a:buNone/>
            </a:pPr>
            <a:r>
              <a:rPr lang="en"/>
              <a:t>Internalized Oppression </a:t>
            </a:r>
          </a:p>
        </p:txBody>
      </p:sp>
      <p:sp>
        <p:nvSpPr>
          <p:cNvPr id="60" name="Shape 60"/>
          <p:cNvSpPr txBox="1">
            <a:spLocks noGrp="1"/>
          </p:cNvSpPr>
          <p:nvPr>
            <p:ph type="subTitle" idx="1"/>
          </p:nvPr>
        </p:nvSpPr>
        <p:spPr>
          <a:xfrm>
            <a:off x="512700" y="3840639"/>
            <a:ext cx="8118600" cy="787500"/>
          </a:xfrm>
          <a:prstGeom prst="rect">
            <a:avLst/>
          </a:prstGeom>
        </p:spPr>
        <p:txBody>
          <a:bodyPr wrap="square" lIns="91425" tIns="91425" rIns="91425" bIns="91425" anchor="t" anchorCtr="0">
            <a:noAutofit/>
          </a:bodyPr>
          <a:lstStyle/>
          <a:p>
            <a:pPr lvl="0">
              <a:spcBef>
                <a:spcPts val="0"/>
              </a:spcBef>
              <a:buNone/>
            </a:pPr>
            <a:r>
              <a:rPr lang="en"/>
              <a:t>By Janelle, Keith, Sahaas, Michelle and Mariela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613200"/>
          </a:xfrm>
          <a:prstGeom prst="rect">
            <a:avLst/>
          </a:prstGeom>
        </p:spPr>
        <p:txBody>
          <a:bodyPr wrap="square" lIns="91425" tIns="91425" rIns="91425" bIns="91425" anchor="t" anchorCtr="0">
            <a:noAutofit/>
          </a:bodyPr>
          <a:lstStyle/>
          <a:p>
            <a:pPr lvl="0">
              <a:spcBef>
                <a:spcPts val="0"/>
              </a:spcBef>
              <a:buNone/>
            </a:pPr>
            <a:r>
              <a:rPr lang="en"/>
              <a:t>What is Internalized Oppression?</a:t>
            </a:r>
          </a:p>
        </p:txBody>
      </p:sp>
      <p:sp>
        <p:nvSpPr>
          <p:cNvPr id="66" name="Shape 66"/>
          <p:cNvSpPr txBox="1">
            <a:spLocks noGrp="1"/>
          </p:cNvSpPr>
          <p:nvPr>
            <p:ph type="body" idx="1"/>
          </p:nvPr>
        </p:nvSpPr>
        <p:spPr>
          <a:xfrm>
            <a:off x="311700" y="1133500"/>
            <a:ext cx="8520600" cy="3397200"/>
          </a:xfrm>
          <a:prstGeom prst="rect">
            <a:avLst/>
          </a:prstGeom>
        </p:spPr>
        <p:txBody>
          <a:bodyPr wrap="square" lIns="91425" tIns="91425" rIns="91425" bIns="91425" anchor="t" anchorCtr="0">
            <a:noAutofit/>
          </a:bodyPr>
          <a:lstStyle/>
          <a:p>
            <a:pPr lvl="0">
              <a:spcBef>
                <a:spcPts val="0"/>
              </a:spcBef>
              <a:buNone/>
            </a:pPr>
            <a:r>
              <a:rPr lang="en"/>
              <a:t>When the dominant culture forces a stereotype upon a person or a group, causing them to hate themselves, and make changes to themselves based on society's hate, and not their own wants and needs.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613200"/>
          </a:xfrm>
          <a:prstGeom prst="rect">
            <a:avLst/>
          </a:prstGeom>
        </p:spPr>
        <p:txBody>
          <a:bodyPr wrap="square" lIns="91425" tIns="91425" rIns="91425" bIns="91425" anchor="t" anchorCtr="0">
            <a:noAutofit/>
          </a:bodyPr>
          <a:lstStyle/>
          <a:p>
            <a:pPr lvl="0">
              <a:spcBef>
                <a:spcPts val="0"/>
              </a:spcBef>
              <a:buNone/>
            </a:pPr>
            <a:r>
              <a:rPr lang="en"/>
              <a:t>How does this affect Clare?</a:t>
            </a:r>
          </a:p>
        </p:txBody>
      </p:sp>
      <p:sp>
        <p:nvSpPr>
          <p:cNvPr id="72" name="Shape 72"/>
          <p:cNvSpPr txBox="1">
            <a:spLocks noGrp="1"/>
          </p:cNvSpPr>
          <p:nvPr>
            <p:ph type="body" idx="1"/>
          </p:nvPr>
        </p:nvSpPr>
        <p:spPr>
          <a:xfrm>
            <a:off x="311700" y="1171600"/>
            <a:ext cx="8520600" cy="3397200"/>
          </a:xfrm>
          <a:prstGeom prst="rect">
            <a:avLst/>
          </a:prstGeom>
        </p:spPr>
        <p:txBody>
          <a:bodyPr wrap="square" lIns="91425" tIns="91425" rIns="91425" bIns="91425" anchor="t" anchorCtr="0">
            <a:noAutofit/>
          </a:bodyPr>
          <a:lstStyle/>
          <a:p>
            <a:pPr lvl="0">
              <a:spcBef>
                <a:spcPts val="0"/>
              </a:spcBef>
              <a:buNone/>
            </a:pPr>
            <a:r>
              <a:rPr lang="en"/>
              <a:t>Clare doesn’t feel comfortable with her race and culture so she pretends to be someone she’s not to be able to fit in, and by passing she begins to have shame in her race and even if she wanted to get out of that, she couldn’t. This is because she already had a life with her kids and husband who’s extremely racist. Her daily life was full of people passing and people who wouldn’t accept her for who she truly 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613200"/>
          </a:xfrm>
          <a:prstGeom prst="rect">
            <a:avLst/>
          </a:prstGeom>
        </p:spPr>
        <p:txBody>
          <a:bodyPr wrap="square" lIns="91425" tIns="91425" rIns="91425" bIns="91425" anchor="t" anchorCtr="0">
            <a:noAutofit/>
          </a:bodyPr>
          <a:lstStyle/>
          <a:p>
            <a:pPr lvl="0">
              <a:spcBef>
                <a:spcPts val="0"/>
              </a:spcBef>
              <a:buNone/>
            </a:pPr>
            <a:r>
              <a:rPr lang="en"/>
              <a:t>Where is this evident? </a:t>
            </a:r>
          </a:p>
        </p:txBody>
      </p:sp>
      <p:sp>
        <p:nvSpPr>
          <p:cNvPr id="78" name="Shape 78"/>
          <p:cNvSpPr txBox="1">
            <a:spLocks noGrp="1"/>
          </p:cNvSpPr>
          <p:nvPr>
            <p:ph type="body" idx="1"/>
          </p:nvPr>
        </p:nvSpPr>
        <p:spPr>
          <a:xfrm>
            <a:off x="311700" y="1171600"/>
            <a:ext cx="8520600" cy="3397200"/>
          </a:xfrm>
          <a:prstGeom prst="rect">
            <a:avLst/>
          </a:prstGeom>
        </p:spPr>
        <p:txBody>
          <a:bodyPr wrap="square" lIns="91425" tIns="91425" rIns="91425" bIns="91425" anchor="t" anchorCtr="0">
            <a:noAutofit/>
          </a:bodyPr>
          <a:lstStyle/>
          <a:p>
            <a:pPr lvl="0">
              <a:spcBef>
                <a:spcPts val="0"/>
              </a:spcBef>
              <a:buNone/>
            </a:pPr>
            <a:r>
              <a:rPr lang="en"/>
              <a:t>“‘I tell her if she don’t look out, she’ll wake up one of these days and find she’s turned into a nigger.’He roared with laughter. Clare’s ringing bell-like laugh joined his” (Part 1, Ch 3).</a:t>
            </a:r>
          </a:p>
          <a:p>
            <a:pPr lvl="0">
              <a:spcBef>
                <a:spcPts val="0"/>
              </a:spcBef>
              <a:buNone/>
            </a:pPr>
            <a:r>
              <a:rPr lang="en"/>
              <a:t>Clare’s nervousness creates an invisible tension between her and her husband who does not know she is black. She tries to hide this by laughing with him as she submits and lets him oppress her without him knowing.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613200"/>
          </a:xfrm>
          <a:prstGeom prst="rect">
            <a:avLst/>
          </a:prstGeom>
        </p:spPr>
        <p:txBody>
          <a:bodyPr wrap="square" lIns="91425" tIns="91425" rIns="91425" bIns="91425" anchor="t" anchorCtr="0">
            <a:noAutofit/>
          </a:bodyPr>
          <a:lstStyle/>
          <a:p>
            <a:pPr lvl="0">
              <a:spcBef>
                <a:spcPts val="0"/>
              </a:spcBef>
              <a:buNone/>
            </a:pPr>
            <a:r>
              <a:rPr lang="en"/>
              <a:t>Evidence -mariela</a:t>
            </a:r>
          </a:p>
        </p:txBody>
      </p:sp>
      <p:sp>
        <p:nvSpPr>
          <p:cNvPr id="84" name="Shape 84"/>
          <p:cNvSpPr txBox="1">
            <a:spLocks noGrp="1"/>
          </p:cNvSpPr>
          <p:nvPr>
            <p:ph type="body" idx="1"/>
          </p:nvPr>
        </p:nvSpPr>
        <p:spPr>
          <a:xfrm>
            <a:off x="404671" y="1058225"/>
            <a:ext cx="8520600" cy="3397200"/>
          </a:xfrm>
          <a:prstGeom prst="rect">
            <a:avLst/>
          </a:prstGeom>
        </p:spPr>
        <p:txBody>
          <a:bodyPr wrap="square" lIns="91425" tIns="91425" rIns="91425" bIns="91425" anchor="t" anchorCtr="0">
            <a:noAutofit/>
          </a:bodyPr>
          <a:lstStyle/>
          <a:p>
            <a:pPr lvl="0">
              <a:spcBef>
                <a:spcPts val="0"/>
              </a:spcBef>
              <a:buClr>
                <a:schemeClr val="dk1"/>
              </a:buClr>
              <a:buSzPct val="61111"/>
              <a:buFont typeface="Arial"/>
              <a:buNone/>
            </a:pPr>
            <a:r>
              <a:rPr lang="en"/>
              <a:t>“Clare, who’d shown little consideration for her, and hers. What she felt was not so much resentment as a dull despair because she could not change herself in this respect, could not separate individuals from the race, herself from Clare Kendry” (Part 3, Ch 3).</a:t>
            </a:r>
          </a:p>
          <a:p>
            <a:pPr lvl="0">
              <a:spcBef>
                <a:spcPts val="0"/>
              </a:spcBef>
              <a:buClr>
                <a:schemeClr val="dk1"/>
              </a:buClr>
              <a:buSzPct val="61111"/>
              <a:buFont typeface="Arial"/>
              <a:buNone/>
            </a:pPr>
            <a:r>
              <a:rPr lang="en"/>
              <a:t>Clare tries to detach her identity from her true race. She loses the sense of who she truly is to, instead, find a sense of security by passing. </a:t>
            </a:r>
          </a:p>
          <a:p>
            <a:pPr lvl="0">
              <a:spcBef>
                <a:spcPts val="0"/>
              </a:spcBef>
              <a:buClr>
                <a:schemeClr val="dk1"/>
              </a:buClr>
              <a:buSzPct val="61111"/>
              <a:buFont typeface="Arial"/>
              <a:buNone/>
            </a:pPr>
            <a:endParaRPr/>
          </a:p>
          <a:p>
            <a:pPr lvl="0">
              <a:spcBef>
                <a:spcPts val="0"/>
              </a:spcBef>
              <a:buClr>
                <a:schemeClr val="dk1"/>
              </a:buClr>
              <a:buSzPct val="61111"/>
              <a:buFont typeface="Arial"/>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613200"/>
          </a:xfrm>
          <a:prstGeom prst="rect">
            <a:avLst/>
          </a:prstGeom>
        </p:spPr>
        <p:txBody>
          <a:bodyPr wrap="square" lIns="91425" tIns="91425" rIns="91425" bIns="91425" anchor="t" anchorCtr="0">
            <a:noAutofit/>
          </a:bodyPr>
          <a:lstStyle/>
          <a:p>
            <a:pPr lvl="0">
              <a:spcBef>
                <a:spcPts val="0"/>
              </a:spcBef>
              <a:buNone/>
            </a:pPr>
            <a:r>
              <a:rPr lang="en"/>
              <a:t>Evidence pt. 3</a:t>
            </a:r>
          </a:p>
        </p:txBody>
      </p:sp>
      <p:sp>
        <p:nvSpPr>
          <p:cNvPr id="90" name="Shape 90"/>
          <p:cNvSpPr txBox="1">
            <a:spLocks noGrp="1"/>
          </p:cNvSpPr>
          <p:nvPr>
            <p:ph type="body" idx="1"/>
          </p:nvPr>
        </p:nvSpPr>
        <p:spPr>
          <a:xfrm>
            <a:off x="399202" y="1058225"/>
            <a:ext cx="8520600" cy="3717600"/>
          </a:xfrm>
          <a:prstGeom prst="rect">
            <a:avLst/>
          </a:prstGeom>
        </p:spPr>
        <p:txBody>
          <a:bodyPr wrap="square" lIns="91425" tIns="91425" rIns="91425" bIns="91425" anchor="t" anchorCtr="0">
            <a:noAutofit/>
          </a:bodyPr>
          <a:lstStyle/>
          <a:p>
            <a:pPr lvl="0">
              <a:spcBef>
                <a:spcPts val="0"/>
              </a:spcBef>
              <a:buNone/>
            </a:pPr>
            <a:r>
              <a:rPr lang="en"/>
              <a:t>“Nor could it be said that she had even the slight artistic or sociological interest in the race that some members of other races displayed. She hadn't. No Clare Kendry cared nothing for the race. She only belonged to it” (Part 2 Ch.1)</a:t>
            </a:r>
          </a:p>
          <a:p>
            <a:pPr lvl="0">
              <a:spcBef>
                <a:spcPts val="0"/>
              </a:spcBef>
              <a:buNone/>
            </a:pPr>
            <a:r>
              <a:rPr lang="en"/>
              <a:t>Irene’s explanation of Clare demonstrates others noticing how messed up Clare’s mind set is. It shows how she is so disconnected from her black side and is basically a tourist in her own community. An example of this tourism is when she went to the Negro Welfare Dance.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613200"/>
          </a:xfrm>
          <a:prstGeom prst="rect">
            <a:avLst/>
          </a:prstGeom>
        </p:spPr>
        <p:txBody>
          <a:bodyPr wrap="square" lIns="91425" tIns="91425" rIns="91425" bIns="91425" anchor="t" anchorCtr="0">
            <a:noAutofit/>
          </a:bodyPr>
          <a:lstStyle/>
          <a:p>
            <a:pPr lvl="0">
              <a:spcBef>
                <a:spcPts val="0"/>
              </a:spcBef>
              <a:buNone/>
            </a:pPr>
            <a:r>
              <a:rPr lang="en"/>
              <a:t>Author's message </a:t>
            </a:r>
          </a:p>
        </p:txBody>
      </p:sp>
      <p:sp>
        <p:nvSpPr>
          <p:cNvPr id="96" name="Shape 96"/>
          <p:cNvSpPr txBox="1">
            <a:spLocks noGrp="1"/>
          </p:cNvSpPr>
          <p:nvPr>
            <p:ph type="body" idx="1"/>
          </p:nvPr>
        </p:nvSpPr>
        <p:spPr>
          <a:xfrm>
            <a:off x="229666" y="1138787"/>
            <a:ext cx="8520600" cy="3397200"/>
          </a:xfrm>
          <a:prstGeom prst="rect">
            <a:avLst/>
          </a:prstGeom>
        </p:spPr>
        <p:txBody>
          <a:bodyPr wrap="square" lIns="91425" tIns="91425" rIns="91425" bIns="91425" anchor="t" anchorCtr="0">
            <a:noAutofit/>
          </a:bodyPr>
          <a:lstStyle/>
          <a:p>
            <a:pPr marL="457200" lvl="0" indent="-228600" rtl="0">
              <a:spcBef>
                <a:spcPts val="0"/>
              </a:spcBef>
            </a:pPr>
            <a:r>
              <a:rPr lang="en"/>
              <a:t>Nella Larsen’s deeper message about systems of oppression is that it traps people who are marginalized in a tough situation where they can either side with their oppressors or stay oppressed.</a:t>
            </a:r>
          </a:p>
          <a:p>
            <a:pPr marL="457200" lvl="0" indent="-228600">
              <a:spcBef>
                <a:spcPts val="0"/>
              </a:spcBef>
            </a:pPr>
            <a:r>
              <a:rPr lang="en"/>
              <a:t>Nella Larsen is also saying that although people of color are oppressed, it’s morally beneficial to stay loyal to the group of the oppressed than the oppressors. Do not submit to your oppressors or you will essentially be oppressing yourself. Stand up to the issue and do not laugh it off in fear (like Clare). Clare’s death shows that Larsen believed that hiding your true identity and oppressing yourself is eventually just hurting yourself, it will put you at risk.</a:t>
            </a:r>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552</Words>
  <Application>Microsoft Macintosh PowerPoint</Application>
  <PresentationFormat>On-screen Show (16:9)</PresentationFormat>
  <Paragraphs>18</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Old Standard TT</vt:lpstr>
      <vt:lpstr>Arial</vt:lpstr>
      <vt:lpstr>Paperback</vt:lpstr>
      <vt:lpstr>Internalized Oppression </vt:lpstr>
      <vt:lpstr>What is Internalized Oppression?</vt:lpstr>
      <vt:lpstr>How does this affect Clare?</vt:lpstr>
      <vt:lpstr>Where is this evident? </vt:lpstr>
      <vt:lpstr>Evidence -mariela</vt:lpstr>
      <vt:lpstr>Evidence pt. 3</vt:lpstr>
      <vt:lpstr>Author's message </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Internalized Oppression </dc:title>
  <cp:lastModifiedBy>Microsoft Office User</cp:lastModifiedBy>
  <cp:revision>1</cp:revision>
  <dcterms:modified xsi:type="dcterms:W3CDTF">2017-10-02T19:24:17Z</dcterms:modified>
</cp:coreProperties>
</file>