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8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800"/>
              <a:buNone/>
              <a:defRPr sz="4800"/>
            </a:lvl1pPr>
            <a:lvl2pPr lvl="1" algn="ctr">
              <a:spcBef>
                <a:spcPts val="0"/>
              </a:spcBef>
              <a:buSzPts val="4800"/>
              <a:buNone/>
              <a:defRPr sz="4800"/>
            </a:lvl2pPr>
            <a:lvl3pPr lvl="2" algn="ctr">
              <a:spcBef>
                <a:spcPts val="0"/>
              </a:spcBef>
              <a:buSzPts val="4800"/>
              <a:buNone/>
              <a:defRPr sz="4800"/>
            </a:lvl3pPr>
            <a:lvl4pPr lvl="3" algn="ctr">
              <a:spcBef>
                <a:spcPts val="0"/>
              </a:spcBef>
              <a:buSzPts val="4800"/>
              <a:buNone/>
              <a:defRPr sz="4800"/>
            </a:lvl4pPr>
            <a:lvl5pPr lvl="4" algn="ctr">
              <a:spcBef>
                <a:spcPts val="0"/>
              </a:spcBef>
              <a:buSzPts val="4800"/>
              <a:buNone/>
              <a:defRPr sz="4800"/>
            </a:lvl5pPr>
            <a:lvl6pPr lvl="5" algn="ctr">
              <a:spcBef>
                <a:spcPts val="0"/>
              </a:spcBef>
              <a:buSzPts val="4800"/>
              <a:buNone/>
              <a:defRPr sz="4800"/>
            </a:lvl6pPr>
            <a:lvl7pPr lvl="6" algn="ctr">
              <a:spcBef>
                <a:spcPts val="0"/>
              </a:spcBef>
              <a:buSzPts val="4800"/>
              <a:buNone/>
              <a:defRPr sz="4800"/>
            </a:lvl7pPr>
            <a:lvl8pPr lvl="7" algn="ctr">
              <a:spcBef>
                <a:spcPts val="0"/>
              </a:spcBef>
              <a:buSzPts val="4800"/>
              <a:buNone/>
              <a:defRPr sz="4800"/>
            </a:lvl8pPr>
            <a:lvl9pPr lvl="8" algn="ctr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000"/>
              <a:buNone/>
              <a:defRPr/>
            </a:lvl1pPr>
            <a:lvl2pPr lvl="1">
              <a:spcBef>
                <a:spcPts val="0"/>
              </a:spcBef>
              <a:buSzPts val="3000"/>
              <a:buNone/>
              <a:defRPr/>
            </a:lvl2pPr>
            <a:lvl3pPr lvl="2">
              <a:spcBef>
                <a:spcPts val="0"/>
              </a:spcBef>
              <a:buSzPts val="3000"/>
              <a:buNone/>
              <a:defRPr/>
            </a:lvl3pPr>
            <a:lvl4pPr lvl="3">
              <a:spcBef>
                <a:spcPts val="0"/>
              </a:spcBef>
              <a:buSzPts val="3000"/>
              <a:buNone/>
              <a:defRPr/>
            </a:lvl4pPr>
            <a:lvl5pPr lvl="4">
              <a:spcBef>
                <a:spcPts val="0"/>
              </a:spcBef>
              <a:buSzPts val="3000"/>
              <a:buNone/>
              <a:defRPr/>
            </a:lvl5pPr>
            <a:lvl6pPr lvl="5">
              <a:spcBef>
                <a:spcPts val="0"/>
              </a:spcBef>
              <a:buSzPts val="3000"/>
              <a:buNone/>
              <a:defRPr/>
            </a:lvl6pPr>
            <a:lvl7pPr lvl="6">
              <a:spcBef>
                <a:spcPts val="0"/>
              </a:spcBef>
              <a:buSzPts val="3000"/>
              <a:buNone/>
              <a:defRPr/>
            </a:lvl7pPr>
            <a:lvl8pPr lvl="7">
              <a:spcBef>
                <a:spcPts val="0"/>
              </a:spcBef>
              <a:buSzPts val="3000"/>
              <a:buNone/>
              <a:defRPr/>
            </a:lvl8pPr>
            <a:lvl9pPr lvl="8">
              <a:spcBef>
                <a:spcPts val="0"/>
              </a:spcBef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Parts of the Sentence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Independent Clause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</a:t>
            </a:r>
            <a:r>
              <a:rPr lang="en" sz="3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independent clause</a:t>
            </a:r>
            <a:r>
              <a:rPr lang="en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a group of words that contains a </a:t>
            </a:r>
            <a:r>
              <a:rPr lang="en" sz="3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a </a:t>
            </a:r>
            <a:r>
              <a:rPr lang="en" sz="3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predicate</a:t>
            </a:r>
            <a:r>
              <a:rPr lang="en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expresses a </a:t>
            </a:r>
            <a:r>
              <a:rPr lang="en" sz="3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thought</a:t>
            </a:r>
            <a:r>
              <a:rPr lang="en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An </a:t>
            </a:r>
            <a:r>
              <a:rPr lang="en" sz="3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independent</a:t>
            </a:r>
            <a:r>
              <a:rPr lang="en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clause </a:t>
            </a:r>
            <a:r>
              <a:rPr lang="en" sz="3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</a:t>
            </a:r>
            <a:r>
              <a:rPr lang="en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stand as a sentence all by itself.  An independent clause is a complete sentence.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Dependent Clause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" sz="3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dependent clause</a:t>
            </a:r>
            <a:r>
              <a:rPr lang="en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a group of words that contains a </a:t>
            </a:r>
            <a:r>
              <a:rPr lang="en" sz="3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a </a:t>
            </a:r>
            <a:r>
              <a:rPr lang="en" sz="3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predicate</a:t>
            </a:r>
            <a:r>
              <a:rPr lang="en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but </a:t>
            </a:r>
            <a:r>
              <a:rPr lang="en" sz="3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not</a:t>
            </a:r>
            <a:r>
              <a:rPr lang="en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express a complete thought. A </a:t>
            </a:r>
            <a:r>
              <a:rPr lang="en" sz="3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dependent</a:t>
            </a:r>
            <a:r>
              <a:rPr lang="en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clause </a:t>
            </a:r>
            <a:r>
              <a:rPr lang="en" sz="30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cannot</a:t>
            </a:r>
            <a:r>
              <a:rPr lang="en"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stand as a sentence all by itself.  Dependent clauses often begin with conjunctions or prepositions.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Dependent Clause Markers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944275"/>
            <a:ext cx="8229600" cy="40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words below are sometimes called “weakening words” because they can prevent a clause from standing on its own when placed at the beginning:            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after                                                            	unless         	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although                	even though              	until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                          	how                           	when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because                	if                                	whenever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before                   	in order to                  	wherever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despite                  	once                          	whether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even if                   	since                          	which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		though                        	while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Dependent Clause Examples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3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 1: </a:t>
            </a:r>
            <a:r>
              <a:rPr lang="en" sz="30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the students went into the classroom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3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3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 2: </a:t>
            </a:r>
            <a:r>
              <a:rPr lang="en" sz="30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While they learned a new concept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1" u="sng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are the “weakening words” in these dependent clauses? Why can’t these clauses stand by themselves?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Subjects and Simple Predicates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Subject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77750" y="1063375"/>
            <a:ext cx="8742900" cy="3862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The </a:t>
            </a: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subject</a:t>
            </a: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the one noun (</a:t>
            </a: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</a:t>
            </a: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place</a:t>
            </a: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thing</a:t>
            </a: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idea</a:t>
            </a: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or pronoun (</a:t>
            </a: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she</a:t>
            </a: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</a:t>
            </a: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</a:t>
            </a: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</a:t>
            </a: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etc.) that shows exactly </a:t>
            </a: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</a:t>
            </a: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</a:t>
            </a: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sentence is about.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</a:t>
            </a:r>
            <a:r>
              <a:rPr lang="en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school</a:t>
            </a: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requires more time management skills than middle school.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Practice:</a:t>
            </a: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Circle the simple subject in the following sentence: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Scholarly, enthusiastic students always enjoy my class.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2543275" y="3425325"/>
            <a:ext cx="926100" cy="572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Predicate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predicate</a:t>
            </a: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the verb (</a:t>
            </a:r>
            <a:r>
              <a:rPr lang="en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action or state of being</a:t>
            </a: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word) that tells us </a:t>
            </a:r>
            <a:r>
              <a:rPr lang="en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something about the subject</a:t>
            </a: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</a:t>
            </a: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Those trucks </a:t>
            </a:r>
            <a:r>
              <a:rPr lang="en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carry </a:t>
            </a: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 to the city.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Practice:</a:t>
            </a:r>
            <a:r>
              <a:rPr lang="en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Write one sentence in the space provided about your first week at Saint Mary’s.  Circle the simple predicate in your sentence.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3273975" y="2588625"/>
            <a:ext cx="822000" cy="3444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Subjects and Complete Predicates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Subject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</a:t>
            </a: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 is </a:t>
            </a:r>
            <a:r>
              <a:rPr lang="en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the words that tell who or what the sentence is about.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</a:t>
            </a:r>
            <a:r>
              <a:rPr lang="en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 student in this room right now</a:t>
            </a: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should learn about subjects and predicates.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Predicate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</a:t>
            </a: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predicate is </a:t>
            </a:r>
            <a:r>
              <a:rPr lang="en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</a:t>
            </a: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words that tell something about the subject of the sentence.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</a:t>
            </a: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big, hungry, green, hairy alien </a:t>
            </a:r>
            <a:r>
              <a:rPr lang="en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grabbed a student from the back row</a:t>
            </a: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Subject and Predicate Practice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Practice:  </a:t>
            </a: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Underline the complete subject in the following sentence in </a:t>
            </a:r>
            <a:r>
              <a:rPr lang="en" sz="2400" b="0" i="0" u="none" strike="noStrike" cap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pink</a:t>
            </a: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 Circle the complete predicate.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Scholarly, enthusiastic students always enjoy my class.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2800475" y="1804950"/>
            <a:ext cx="955500" cy="3444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Independent and Dependent Clauses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endParaRPr sz="3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431</Words>
  <Application>Microsoft Macintosh PowerPoint</Application>
  <PresentationFormat>On-screen Show (16:9)</PresentationFormat>
  <Paragraphs>56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Average</vt:lpstr>
      <vt:lpstr>Arial</vt:lpstr>
      <vt:lpstr>Oswald</vt:lpstr>
      <vt:lpstr>Slate</vt:lpstr>
      <vt:lpstr>Parts of the Sentence</vt:lpstr>
      <vt:lpstr>Simple Subjects and Simple Predicates</vt:lpstr>
      <vt:lpstr>Simple Subject</vt:lpstr>
      <vt:lpstr>Simple Predicate</vt:lpstr>
      <vt:lpstr>Complete Subjects and Complete Predicates</vt:lpstr>
      <vt:lpstr>Complete Subject</vt:lpstr>
      <vt:lpstr>Complete Predicate</vt:lpstr>
      <vt:lpstr>Complete Subject and Predicate Practice</vt:lpstr>
      <vt:lpstr>Independent and Dependent Clauses</vt:lpstr>
      <vt:lpstr>Independent Clause</vt:lpstr>
      <vt:lpstr>Dependent Clause</vt:lpstr>
      <vt:lpstr>Dependent Clause Markers</vt:lpstr>
      <vt:lpstr>Dependent Clause Examples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the Sentence</dc:title>
  <cp:lastModifiedBy>Microsoft Office User</cp:lastModifiedBy>
  <cp:revision>1</cp:revision>
  <dcterms:modified xsi:type="dcterms:W3CDTF">2017-12-01T22:04:11Z</dcterms:modified>
</cp:coreProperties>
</file>