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2" d="100"/>
          <a:sy n="82" d="100"/>
        </p:scale>
        <p:origin x="-96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8E0859-3A10-704B-8465-FA30B728600D}" type="datetimeFigureOut">
              <a:rPr lang="en-US" smtClean="0"/>
              <a:t>11/16/14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D2989-F0EB-B24B-8344-47D0E163668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8E0859-3A10-704B-8465-FA30B728600D}" type="datetimeFigureOut">
              <a:rPr lang="en-US" smtClean="0"/>
              <a:t>11/16/14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D2989-F0EB-B24B-8344-47D0E16366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8E0859-3A10-704B-8465-FA30B728600D}" type="datetimeFigureOut">
              <a:rPr lang="en-US" smtClean="0"/>
              <a:t>11/16/14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D2989-F0EB-B24B-8344-47D0E16366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8E0859-3A10-704B-8465-FA30B728600D}" type="datetimeFigureOut">
              <a:rPr lang="en-US" smtClean="0"/>
              <a:t>11/16/14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D2989-F0EB-B24B-8344-47D0E16366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8E0859-3A10-704B-8465-FA30B728600D}" type="datetimeFigureOut">
              <a:rPr lang="en-US" smtClean="0"/>
              <a:t>11/16/14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D2989-F0EB-B24B-8344-47D0E163668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8E0859-3A10-704B-8465-FA30B728600D}" type="datetimeFigureOut">
              <a:rPr lang="en-US" smtClean="0"/>
              <a:t>11/16/14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D2989-F0EB-B24B-8344-47D0E163668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8E0859-3A10-704B-8465-FA30B728600D}" type="datetimeFigureOut">
              <a:rPr lang="en-US" smtClean="0"/>
              <a:t>11/16/14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8D2989-F0EB-B24B-8344-47D0E163668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8E0859-3A10-704B-8465-FA30B728600D}" type="datetimeFigureOut">
              <a:rPr lang="en-US" smtClean="0"/>
              <a:t>11/16/14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8D2989-F0EB-B24B-8344-47D0E16366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8E0859-3A10-704B-8465-FA30B728600D}" type="datetimeFigureOut">
              <a:rPr lang="en-US" smtClean="0"/>
              <a:t>11/16/14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8D2989-F0EB-B24B-8344-47D0E16366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E0859-3A10-704B-8465-FA30B728600D}" type="datetimeFigureOut">
              <a:rPr lang="en-US" smtClean="0"/>
              <a:t>11/16/14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D2989-F0EB-B24B-8344-47D0E163668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E0859-3A10-704B-8465-FA30B728600D}" type="datetimeFigureOut">
              <a:rPr lang="en-US" smtClean="0"/>
              <a:t>11/16/14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D2989-F0EB-B24B-8344-47D0E163668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8E0859-3A10-704B-8465-FA30B728600D}" type="datetimeFigureOut">
              <a:rPr lang="en-US" smtClean="0"/>
              <a:t>11/16/14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8D2989-F0EB-B24B-8344-47D0E163668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Romantic Movement</a:t>
            </a:r>
            <a:endParaRPr lang="en-US" dirty="0"/>
          </a:p>
        </p:txBody>
      </p:sp>
      <p:sp>
        <p:nvSpPr>
          <p:cNvPr id="3" name="Subtitle 2"/>
          <p:cNvSpPr>
            <a:spLocks noGrp="1"/>
          </p:cNvSpPr>
          <p:nvPr>
            <p:ph type="subTitle" idx="1"/>
          </p:nvPr>
        </p:nvSpPr>
        <p:spPr/>
        <p:txBody>
          <a:bodyPr/>
          <a:lstStyle/>
          <a:p>
            <a:r>
              <a:rPr lang="en-US" dirty="0" smtClean="0"/>
              <a:t>(May not be what you think…)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557585" y="650561"/>
            <a:ext cx="8023022" cy="5724644"/>
          </a:xfrm>
          <a:prstGeom prst="rect">
            <a:avLst/>
          </a:prstGeom>
          <a:noFill/>
        </p:spPr>
        <p:txBody>
          <a:bodyPr wrap="square" rtlCol="0">
            <a:spAutoFit/>
          </a:bodyPr>
          <a:lstStyle/>
          <a:p>
            <a:r>
              <a:rPr lang="en-US" sz="2400" dirty="0" smtClean="0"/>
              <a:t>Words we misconstrue in the 21</a:t>
            </a:r>
            <a:r>
              <a:rPr lang="en-US" sz="2400" baseline="30000" dirty="0" smtClean="0"/>
              <a:t>st</a:t>
            </a:r>
            <a:r>
              <a:rPr lang="en-US" sz="2400" dirty="0" smtClean="0"/>
              <a:t> century:</a:t>
            </a:r>
          </a:p>
          <a:p>
            <a:endParaRPr lang="en-US" sz="2400" dirty="0" smtClean="0"/>
          </a:p>
          <a:p>
            <a:r>
              <a:rPr lang="en-US" sz="2400" dirty="0" smtClean="0"/>
              <a:t>Intimacy: 21</a:t>
            </a:r>
            <a:r>
              <a:rPr lang="en-US" sz="2400" baseline="30000" dirty="0" smtClean="0"/>
              <a:t>st</a:t>
            </a:r>
            <a:r>
              <a:rPr lang="en-US" sz="2400" dirty="0" smtClean="0"/>
              <a:t> century=sex </a:t>
            </a:r>
          </a:p>
          <a:p>
            <a:r>
              <a:rPr lang="en-US" sz="2400" dirty="0" smtClean="0"/>
              <a:t>	After a night of </a:t>
            </a:r>
            <a:r>
              <a:rPr lang="en-US" sz="2400" u="sng" dirty="0" smtClean="0"/>
              <a:t>intimacy</a:t>
            </a:r>
            <a:r>
              <a:rPr lang="en-US" sz="2400" dirty="0" smtClean="0"/>
              <a:t>, Gina worried she might be pregnant.</a:t>
            </a:r>
          </a:p>
          <a:p>
            <a:endParaRPr lang="en-US" sz="2400" dirty="0" smtClean="0"/>
          </a:p>
          <a:p>
            <a:r>
              <a:rPr lang="en-US" sz="2400" dirty="0" smtClean="0"/>
              <a:t>Intimacy: actual meaning=close relationship, quiet atmosphere, detailed knowledge, private utterance or action, and, yes, it also can mean a sexual act</a:t>
            </a:r>
          </a:p>
          <a:p>
            <a:r>
              <a:rPr lang="en-US" sz="2400" dirty="0" smtClean="0"/>
              <a:t>	Adele and Edna were </a:t>
            </a:r>
            <a:r>
              <a:rPr lang="en-US" sz="2400" u="sng" dirty="0" smtClean="0"/>
              <a:t>intimate </a:t>
            </a:r>
            <a:r>
              <a:rPr lang="en-US" sz="2400" dirty="0" smtClean="0"/>
              <a:t>friends. They had an </a:t>
            </a:r>
            <a:r>
              <a:rPr lang="en-US" sz="2400" u="sng" dirty="0" smtClean="0"/>
              <a:t>intimate </a:t>
            </a:r>
            <a:r>
              <a:rPr lang="en-US" sz="2400" dirty="0" smtClean="0"/>
              <a:t>dinner.</a:t>
            </a:r>
          </a:p>
          <a:p>
            <a:r>
              <a:rPr lang="en-US" sz="2400" dirty="0" smtClean="0"/>
              <a:t>(They were best friends and shared secrets. Intimacy means much more than sex.)</a:t>
            </a:r>
          </a:p>
          <a:p>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216838" y="433708"/>
            <a:ext cx="8596096" cy="5016757"/>
          </a:xfrm>
          <a:prstGeom prst="rect">
            <a:avLst/>
          </a:prstGeom>
          <a:noFill/>
        </p:spPr>
        <p:txBody>
          <a:bodyPr wrap="square" rtlCol="0">
            <a:spAutoFit/>
          </a:bodyPr>
          <a:lstStyle/>
          <a:p>
            <a:r>
              <a:rPr lang="en-US" sz="3200" dirty="0" smtClean="0"/>
              <a:t>Intercourse: 21</a:t>
            </a:r>
            <a:r>
              <a:rPr lang="en-US" sz="3200" baseline="30000" dirty="0" smtClean="0"/>
              <a:t>st</a:t>
            </a:r>
            <a:r>
              <a:rPr lang="en-US" sz="3200" dirty="0" smtClean="0"/>
              <a:t> century=sex</a:t>
            </a:r>
          </a:p>
          <a:p>
            <a:r>
              <a:rPr lang="en-US" sz="3200" dirty="0" smtClean="0"/>
              <a:t>	After a night of </a:t>
            </a:r>
            <a:r>
              <a:rPr lang="en-US" sz="3200" u="sng" dirty="0" smtClean="0"/>
              <a:t>intercourse</a:t>
            </a:r>
            <a:r>
              <a:rPr lang="en-US" sz="3200" dirty="0" smtClean="0"/>
              <a:t>, Gina worried she might be pregnant.</a:t>
            </a:r>
          </a:p>
          <a:p>
            <a:endParaRPr lang="en-US" sz="3200" dirty="0" smtClean="0"/>
          </a:p>
          <a:p>
            <a:r>
              <a:rPr lang="en-US" sz="3200" dirty="0" smtClean="0"/>
              <a:t>Intercourse: actual meaning=mutual dealings; sexual intercourse is a mutual dealing that happens to be sexual</a:t>
            </a:r>
          </a:p>
          <a:p>
            <a:r>
              <a:rPr lang="en-US" sz="3200" dirty="0" smtClean="0"/>
              <a:t>	Arm in arm, they walked, their </a:t>
            </a:r>
            <a:r>
              <a:rPr lang="en-US" sz="3200" u="sng" dirty="0" smtClean="0"/>
              <a:t>intercourse </a:t>
            </a:r>
            <a:r>
              <a:rPr lang="en-US" sz="3200" dirty="0" smtClean="0"/>
              <a:t>cementing their friendship.</a:t>
            </a:r>
          </a:p>
          <a:p>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278792" y="573113"/>
            <a:ext cx="8549631" cy="4524316"/>
          </a:xfrm>
          <a:prstGeom prst="rect">
            <a:avLst/>
          </a:prstGeom>
          <a:noFill/>
        </p:spPr>
        <p:txBody>
          <a:bodyPr wrap="square" rtlCol="0">
            <a:spAutoFit/>
          </a:bodyPr>
          <a:lstStyle/>
          <a:p>
            <a:r>
              <a:rPr lang="en-US" sz="3600" dirty="0" smtClean="0"/>
              <a:t>Romantic: 21</a:t>
            </a:r>
            <a:r>
              <a:rPr lang="en-US" sz="3600" baseline="30000" dirty="0" smtClean="0"/>
              <a:t>st</a:t>
            </a:r>
            <a:r>
              <a:rPr lang="en-US" sz="3600" dirty="0" smtClean="0"/>
              <a:t> century=roses and candlelight and lovers</a:t>
            </a:r>
          </a:p>
          <a:p>
            <a:r>
              <a:rPr lang="en-US" sz="3600" dirty="0" smtClean="0"/>
              <a:t>	It was incredibly </a:t>
            </a:r>
            <a:r>
              <a:rPr lang="en-US" sz="3600" u="sng" dirty="0" smtClean="0"/>
              <a:t>romantic </a:t>
            </a:r>
            <a:r>
              <a:rPr lang="en-US" sz="3600" dirty="0" smtClean="0"/>
              <a:t>of George to propose to Gina on the beach, especially since she was pregnant.</a:t>
            </a:r>
          </a:p>
          <a:p>
            <a:endParaRPr lang="en-US" sz="3600" dirty="0" smtClean="0"/>
          </a:p>
          <a:p>
            <a:r>
              <a:rPr lang="en-US" sz="3600" dirty="0" smtClean="0"/>
              <a:t>Romantic: literary meaning=18</a:t>
            </a:r>
            <a:r>
              <a:rPr lang="en-US" sz="3600" baseline="30000" dirty="0" smtClean="0"/>
              <a:t>th</a:t>
            </a:r>
            <a:r>
              <a:rPr lang="en-US" sz="3600" dirty="0" smtClean="0"/>
              <a:t> century artistic movement, idealistic</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340746" y="557624"/>
            <a:ext cx="8456700" cy="7017304"/>
          </a:xfrm>
          <a:prstGeom prst="rect">
            <a:avLst/>
          </a:prstGeom>
          <a:noFill/>
        </p:spPr>
        <p:txBody>
          <a:bodyPr wrap="square" rtlCol="0">
            <a:spAutoFit/>
          </a:bodyPr>
          <a:lstStyle/>
          <a:p>
            <a:r>
              <a:rPr lang="en-US" sz="2400" dirty="0" smtClean="0"/>
              <a:t>Historical Context:</a:t>
            </a:r>
          </a:p>
          <a:p>
            <a:endParaRPr lang="en-US" sz="2400" dirty="0" smtClean="0"/>
          </a:p>
          <a:p>
            <a:r>
              <a:rPr lang="en-US" sz="2400" dirty="0"/>
              <a:t>1789: the start of the French revolution (an attempt of the French people to rid themselves of their absolute monarchy). British liberals were excited that the common people were standing up to their oppressors, but they quickly became disillusioned when the revolution became very bloody and its leaders became tyrants themselves. </a:t>
            </a:r>
            <a:endParaRPr lang="en-US" sz="2400" dirty="0" smtClean="0"/>
          </a:p>
          <a:p>
            <a:endParaRPr lang="en-US" sz="2400" dirty="0" smtClean="0"/>
          </a:p>
          <a:p>
            <a:r>
              <a:rPr lang="en-US" sz="2400" dirty="0" smtClean="0"/>
              <a:t>1793 </a:t>
            </a:r>
            <a:r>
              <a:rPr lang="en-US" sz="2400" dirty="0"/>
              <a:t>through 1794: the French Reign of Terror under Robespierre. British liberals lost all hope for true justice and equality in that year. </a:t>
            </a:r>
            <a:endParaRPr lang="en-US" sz="2400" dirty="0" smtClean="0"/>
          </a:p>
          <a:p>
            <a:endParaRPr lang="en-US" sz="2400" dirty="0" smtClean="0"/>
          </a:p>
          <a:p>
            <a:r>
              <a:rPr lang="en-US" sz="2400" dirty="0" smtClean="0"/>
              <a:t>1804</a:t>
            </a:r>
            <a:r>
              <a:rPr lang="en-US" sz="2400" dirty="0"/>
              <a:t>: Napoleon is crowned Emperor.</a:t>
            </a:r>
            <a:r>
              <a:rPr lang="en-US" sz="2400" dirty="0" smtClean="0"/>
              <a:t> </a:t>
            </a:r>
          </a:p>
          <a:p>
            <a:endParaRPr lang="en-US" sz="2400" dirty="0" smtClean="0"/>
          </a:p>
          <a:p>
            <a:r>
              <a:rPr lang="en-US" sz="2400" dirty="0" smtClean="0"/>
              <a:t>The </a:t>
            </a:r>
            <a:r>
              <a:rPr lang="en-US" sz="2400" dirty="0"/>
              <a:t>Romantics were, for the most part, disheartened liberals.</a:t>
            </a:r>
            <a:br>
              <a:rPr lang="en-US" sz="2400" dirty="0"/>
            </a:br>
            <a:endParaRPr lang="en-US" sz="2400" dirty="0" smtClean="0"/>
          </a:p>
          <a:p>
            <a:endParaRPr lang="en-US" sz="24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278792" y="588603"/>
            <a:ext cx="8596096" cy="6001643"/>
          </a:xfrm>
          <a:prstGeom prst="rect">
            <a:avLst/>
          </a:prstGeom>
          <a:noFill/>
        </p:spPr>
        <p:txBody>
          <a:bodyPr wrap="square" rtlCol="0">
            <a:spAutoFit/>
          </a:bodyPr>
          <a:lstStyle/>
          <a:p>
            <a:r>
              <a:rPr lang="en-US" sz="2400" dirty="0" smtClean="0"/>
              <a:t>Key Characteristics of the Romantic Movement:</a:t>
            </a:r>
          </a:p>
          <a:p>
            <a:endParaRPr lang="en-US" sz="2400" dirty="0" smtClean="0"/>
          </a:p>
          <a:p>
            <a:r>
              <a:rPr lang="en-US" sz="2400" dirty="0" smtClean="0"/>
              <a:t>Nature Imagery:</a:t>
            </a:r>
          </a:p>
          <a:p>
            <a:endParaRPr lang="en-US" sz="2400" dirty="0" smtClean="0"/>
          </a:p>
          <a:p>
            <a:r>
              <a:rPr lang="en-US" sz="2400" dirty="0"/>
              <a:t>They sought solitude in nature, believing that the key to all emotional healing could be </a:t>
            </a:r>
            <a:endParaRPr lang="en-US" sz="2400" dirty="0" smtClean="0"/>
          </a:p>
          <a:p>
            <a:r>
              <a:rPr lang="en-US" sz="2400" dirty="0"/>
              <a:t>found in nature. </a:t>
            </a:r>
            <a:r>
              <a:rPr lang="en-US" sz="2400" u="sng" dirty="0"/>
              <a:t>Nature imagery is the most predominant feature of Romantic literature. </a:t>
            </a:r>
            <a:endParaRPr lang="en-US" sz="2400" u="sng" dirty="0" smtClean="0"/>
          </a:p>
          <a:p>
            <a:endParaRPr lang="en-US" sz="2400" dirty="0" smtClean="0"/>
          </a:p>
          <a:p>
            <a:r>
              <a:rPr lang="en-US" sz="2400" dirty="0" smtClean="0"/>
              <a:t>Disenfranchised Man:</a:t>
            </a:r>
          </a:p>
          <a:p>
            <a:endParaRPr lang="en-US" sz="2400" dirty="0" smtClean="0"/>
          </a:p>
          <a:p>
            <a:r>
              <a:rPr lang="en-US" sz="2400" dirty="0"/>
              <a:t>Such men, who found themselves unable to live in society, were often revered and/or sympathized with. </a:t>
            </a:r>
            <a:endParaRPr lang="en-US" sz="2400" dirty="0" smtClean="0"/>
          </a:p>
          <a:p>
            <a:endParaRPr lang="en-US" dirty="0" smtClean="0"/>
          </a:p>
          <a:p>
            <a:endParaRPr lang="en-US" dirty="0" smtClean="0"/>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418188" y="650561"/>
            <a:ext cx="8363769" cy="4154983"/>
          </a:xfrm>
          <a:prstGeom prst="rect">
            <a:avLst/>
          </a:prstGeom>
          <a:noFill/>
        </p:spPr>
        <p:txBody>
          <a:bodyPr wrap="square" rtlCol="0">
            <a:spAutoFit/>
          </a:bodyPr>
          <a:lstStyle/>
          <a:p>
            <a:r>
              <a:rPr lang="en-US" sz="2400" dirty="0" smtClean="0"/>
              <a:t>The Supernatural:</a:t>
            </a:r>
          </a:p>
          <a:p>
            <a:endParaRPr lang="en-US" sz="2400" dirty="0" smtClean="0"/>
          </a:p>
          <a:p>
            <a:r>
              <a:rPr lang="en-US" sz="2400" u="sng" dirty="0" smtClean="0"/>
              <a:t>One common Romantic trait was making ordinary, everyday things seem wonderful and awe-inspiring</a:t>
            </a:r>
            <a:r>
              <a:rPr lang="en-US" sz="2400" dirty="0" smtClean="0"/>
              <a:t>. However, some went a step further and dealt with non-natural things. </a:t>
            </a:r>
          </a:p>
          <a:p>
            <a:endParaRPr lang="en-US" sz="2400" dirty="0" smtClean="0"/>
          </a:p>
          <a:p>
            <a:r>
              <a:rPr lang="en-US" sz="2400" dirty="0"/>
              <a:t>Up until the Romantic era, writers wrote fiction that read as though it could possibly be real—and was often taken for truth. </a:t>
            </a:r>
            <a:endParaRPr lang="en-US" sz="2400" dirty="0" smtClean="0"/>
          </a:p>
          <a:p>
            <a:endParaRPr lang="en-US" sz="2400" dirty="0" smtClean="0"/>
          </a:p>
          <a:p>
            <a:r>
              <a:rPr lang="en-US" sz="2400" dirty="0" smtClean="0"/>
              <a:t>So, what is the difference between </a:t>
            </a:r>
            <a:r>
              <a:rPr lang="en-US" sz="2400" u="sng" dirty="0" smtClean="0"/>
              <a:t>romanticism </a:t>
            </a:r>
            <a:r>
              <a:rPr lang="en-US" sz="2400" dirty="0" smtClean="0"/>
              <a:t>and </a:t>
            </a:r>
            <a:r>
              <a:rPr lang="en-US" sz="2400" u="sng" dirty="0" smtClean="0"/>
              <a:t>realism</a:t>
            </a:r>
            <a:r>
              <a:rPr lang="en-US" sz="2400" dirty="0" smtClean="0"/>
              <a:t>?</a:t>
            </a:r>
            <a:endParaRPr lang="en-US" sz="2400" smtClean="0"/>
          </a:p>
          <a:p>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TotalTime>
  <Words>439</Words>
  <Application>Microsoft Macintosh PowerPoint</Application>
  <PresentationFormat>On-screen Show (4:3)</PresentationFormat>
  <Paragraphs>48</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Office Theme</vt:lpstr>
      <vt:lpstr>The Romantic Movement</vt:lpstr>
      <vt:lpstr>Slide 2</vt:lpstr>
      <vt:lpstr>Slide 3</vt:lpstr>
      <vt:lpstr>Slide 4</vt:lpstr>
      <vt:lpstr>Slide 5</vt:lpstr>
      <vt:lpstr>Slide 6</vt:lpstr>
      <vt:lpstr>Slide 7</vt:lpstr>
    </vt:vector>
  </TitlesOfParts>
  <Company>November Research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Romantic Movement</dc:title>
  <dc:creator>Lisa Gallien</dc:creator>
  <cp:lastModifiedBy>Lisa Gallien</cp:lastModifiedBy>
  <cp:revision>3</cp:revision>
  <dcterms:created xsi:type="dcterms:W3CDTF">2014-11-16T23:47:20Z</dcterms:created>
  <dcterms:modified xsi:type="dcterms:W3CDTF">2014-11-17T00:15:17Z</dcterms:modified>
</cp:coreProperties>
</file>