
<file path=[Content_Types].xml><?xml version="1.0" encoding="utf-8"?>
<Types xmlns="http://schemas.openxmlformats.org/package/2006/content-types">
  <Override PartName="/ppt/slides/slide18.xml" ContentType="application/vnd.openxmlformats-officedocument.presentationml.slide+xml"/>
  <Override PartName="/ppt/slides/slide9.xml" ContentType="application/vnd.openxmlformats-officedocument.presentationml.slide+xml"/>
  <Override PartName="/ppt/slides/slide41.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slides/slide38.xml" ContentType="application/vnd.openxmlformats-officedocument.presentationml.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Default Extension="jpeg" ContentType="image/jpeg"/>
  <Override PartName="/ppt/slides/slide1.xml" ContentType="application/vnd.openxmlformats-officedocument.presentationml.slide+xml"/>
  <Override PartName="/ppt/slides/slide26.xml" ContentType="application/vnd.openxmlformats-officedocument.presentationml.slide+xml"/>
  <Override PartName="/ppt/slides/slide34.xml" ContentType="application/vnd.openxmlformats-officedocument.presentationml.slide+xml"/>
  <Override PartName="/docProps/app.xml" ContentType="application/vnd.openxmlformats-officedocument.extended-properties+xml"/>
  <Override PartName="/ppt/slideLayouts/slideLayout1.xml" ContentType="application/vnd.openxmlformats-officedocument.presentationml.slideLayout+xml"/>
  <Override PartName="/ppt/slides/slide22.xml" ContentType="application/vnd.openxmlformats-officedocument.presentationml.slide+xml"/>
  <Override PartName="/ppt/slides/slide30.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15.xml" ContentType="application/vnd.openxmlformats-officedocument.presentationml.slide+xml"/>
  <Override PartName="/ppt/slides/slide6.xml" ContentType="application/vnd.openxmlformats-officedocument.presentationml.slide+xml"/>
  <Override PartName="/ppt/slides/slide39.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35.xml" ContentType="application/vnd.openxmlformats-officedocument.presentationml.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23.xml" ContentType="application/vnd.openxmlformats-officedocument.presentationml.slide+xml"/>
  <Override PartName="/ppt/slides/slide31.xml" ContentType="application/vnd.openxmlformats-officedocument.presentationml.slide+xml"/>
  <Override PartName="/ppt/slides/slide16.xml" ContentType="application/vnd.openxmlformats-officedocument.presentationml.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s/slide36.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32.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37.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s/slide33.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58" r:id="rId4"/>
    <p:sldId id="259" r:id="rId5"/>
    <p:sldId id="260" r:id="rId6"/>
    <p:sldId id="261" r:id="rId7"/>
    <p:sldId id="264" r:id="rId8"/>
    <p:sldId id="265" r:id="rId9"/>
    <p:sldId id="262" r:id="rId10"/>
    <p:sldId id="263" r:id="rId11"/>
    <p:sldId id="269" r:id="rId12"/>
    <p:sldId id="270" r:id="rId13"/>
    <p:sldId id="271" r:id="rId14"/>
    <p:sldId id="272" r:id="rId15"/>
    <p:sldId id="266" r:id="rId16"/>
    <p:sldId id="267" r:id="rId17"/>
    <p:sldId id="268" r:id="rId18"/>
    <p:sldId id="273" r:id="rId19"/>
    <p:sldId id="274" r:id="rId20"/>
    <p:sldId id="275" r:id="rId21"/>
    <p:sldId id="276" r:id="rId22"/>
    <p:sldId id="277" r:id="rId23"/>
    <p:sldId id="283" r:id="rId24"/>
    <p:sldId id="284" r:id="rId25"/>
    <p:sldId id="285" r:id="rId26"/>
    <p:sldId id="286" r:id="rId27"/>
    <p:sldId id="278" r:id="rId28"/>
    <p:sldId id="279" r:id="rId29"/>
    <p:sldId id="280" r:id="rId30"/>
    <p:sldId id="281" r:id="rId31"/>
    <p:sldId id="282" r:id="rId32"/>
    <p:sldId id="287" r:id="rId33"/>
    <p:sldId id="288" r:id="rId34"/>
    <p:sldId id="289" r:id="rId35"/>
    <p:sldId id="290" r:id="rId36"/>
    <p:sldId id="291" r:id="rId37"/>
    <p:sldId id="292" r:id="rId38"/>
    <p:sldId id="293" r:id="rId39"/>
    <p:sldId id="294" r:id="rId40"/>
    <p:sldId id="295" r:id="rId41"/>
    <p:sldId id="296" r:id="rId4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119" d="100"/>
          <a:sy n="119" d="100"/>
        </p:scale>
        <p:origin x="-408"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46" Type="http://schemas.openxmlformats.org/officeDocument/2006/relationships/theme" Target="theme/theme1.xml"/><Relationship Id="rId47"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printerSettings" Target="printerSettings/printerSettings1.bin"/><Relationship Id="rId44" Type="http://schemas.openxmlformats.org/officeDocument/2006/relationships/presProps" Target="presProps.xml"/><Relationship Id="rId4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0E1A9E3-53E6-184D-89DA-AFE9F50F9A27}" type="datetimeFigureOut">
              <a:rPr lang="en-US" smtClean="0"/>
              <a:pPr/>
              <a:t>9/22/16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1377E3-1A33-7241-995C-328FB3DD401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E1A9E3-53E6-184D-89DA-AFE9F50F9A27}" type="datetimeFigureOut">
              <a:rPr lang="en-US" smtClean="0"/>
              <a:pPr/>
              <a:t>9/22/16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1377E3-1A33-7241-995C-328FB3DD401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E1A9E3-53E6-184D-89DA-AFE9F50F9A27}" type="datetimeFigureOut">
              <a:rPr lang="en-US" smtClean="0"/>
              <a:pPr/>
              <a:t>9/22/16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1377E3-1A33-7241-995C-328FB3DD401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E1A9E3-53E6-184D-89DA-AFE9F50F9A27}" type="datetimeFigureOut">
              <a:rPr lang="en-US" smtClean="0"/>
              <a:pPr/>
              <a:t>9/22/16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1377E3-1A33-7241-995C-328FB3DD401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E1A9E3-53E6-184D-89DA-AFE9F50F9A27}" type="datetimeFigureOut">
              <a:rPr lang="en-US" smtClean="0"/>
              <a:pPr/>
              <a:t>9/22/16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1377E3-1A33-7241-995C-328FB3DD401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0E1A9E3-53E6-184D-89DA-AFE9F50F9A27}" type="datetimeFigureOut">
              <a:rPr lang="en-US" smtClean="0"/>
              <a:pPr/>
              <a:t>9/22/16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1377E3-1A33-7241-995C-328FB3DD401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0E1A9E3-53E6-184D-89DA-AFE9F50F9A27}" type="datetimeFigureOut">
              <a:rPr lang="en-US" smtClean="0"/>
              <a:pPr/>
              <a:t>9/22/16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1377E3-1A33-7241-995C-328FB3DD401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0E1A9E3-53E6-184D-89DA-AFE9F50F9A27}" type="datetimeFigureOut">
              <a:rPr lang="en-US" smtClean="0"/>
              <a:pPr/>
              <a:t>9/22/16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1377E3-1A33-7241-995C-328FB3DD401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E1A9E3-53E6-184D-89DA-AFE9F50F9A27}" type="datetimeFigureOut">
              <a:rPr lang="en-US" smtClean="0"/>
              <a:pPr/>
              <a:t>9/22/16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1377E3-1A33-7241-995C-328FB3DD401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E1A9E3-53E6-184D-89DA-AFE9F50F9A27}" type="datetimeFigureOut">
              <a:rPr lang="en-US" smtClean="0"/>
              <a:pPr/>
              <a:t>9/22/16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1377E3-1A33-7241-995C-328FB3DD401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E1A9E3-53E6-184D-89DA-AFE9F50F9A27}" type="datetimeFigureOut">
              <a:rPr lang="en-US" smtClean="0"/>
              <a:pPr/>
              <a:t>9/22/16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1377E3-1A33-7241-995C-328FB3DD401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E1A9E3-53E6-184D-89DA-AFE9F50F9A27}" type="datetimeFigureOut">
              <a:rPr lang="en-US" smtClean="0"/>
              <a:pPr/>
              <a:t>9/22/16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1377E3-1A33-7241-995C-328FB3DD401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hyperlink" Target="http://literarydevices.net/point-of-view/"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z="3600" dirty="0" smtClean="0"/>
              <a:t>Allusion:</a:t>
            </a:r>
            <a:endParaRPr lang="en-US" sz="3600" dirty="0"/>
          </a:p>
        </p:txBody>
      </p:sp>
      <p:sp>
        <p:nvSpPr>
          <p:cNvPr id="9" name="Content Placeholder 8"/>
          <p:cNvSpPr>
            <a:spLocks noGrp="1"/>
          </p:cNvSpPr>
          <p:nvPr>
            <p:ph idx="1"/>
          </p:nvPr>
        </p:nvSpPr>
        <p:spPr/>
        <p:txBody>
          <a:bodyPr>
            <a:normAutofit fontScale="92500" lnSpcReduction="20000"/>
          </a:bodyPr>
          <a:lstStyle/>
          <a:p>
            <a:pPr>
              <a:buNone/>
            </a:pPr>
            <a:r>
              <a:rPr lang="en-US" i="1" dirty="0" smtClean="0"/>
              <a:t>Example</a:t>
            </a:r>
            <a:r>
              <a:rPr lang="en-US" dirty="0" smtClean="0"/>
              <a:t>:</a:t>
            </a:r>
          </a:p>
          <a:p>
            <a:pPr>
              <a:buNone/>
            </a:pPr>
            <a:r>
              <a:rPr lang="en-US" dirty="0" smtClean="0"/>
              <a:t>When he calls to me, I am ready</a:t>
            </a:r>
          </a:p>
          <a:p>
            <a:pPr>
              <a:buNone/>
            </a:pPr>
            <a:r>
              <a:rPr lang="en-US" dirty="0" smtClean="0"/>
              <a:t>I’ll wash his feet with my hair if he needs</a:t>
            </a:r>
          </a:p>
          <a:p>
            <a:pPr>
              <a:buNone/>
            </a:pPr>
            <a:r>
              <a:rPr lang="en-US" dirty="0" smtClean="0"/>
              <a:t>Forgive him when his tongue lies through his brain,</a:t>
            </a:r>
          </a:p>
          <a:p>
            <a:pPr>
              <a:buNone/>
            </a:pPr>
            <a:r>
              <a:rPr lang="en-US" dirty="0" smtClean="0"/>
              <a:t>Even after three times, he betrays me.</a:t>
            </a:r>
          </a:p>
          <a:p>
            <a:pPr>
              <a:buNone/>
            </a:pPr>
            <a:r>
              <a:rPr lang="en-US" dirty="0" smtClean="0"/>
              <a:t>Lady Gaga, </a:t>
            </a:r>
            <a:r>
              <a:rPr lang="en-US" i="1" dirty="0" smtClean="0"/>
              <a:t>Judas</a:t>
            </a:r>
          </a:p>
          <a:p>
            <a:pPr>
              <a:buNone/>
            </a:pPr>
            <a:r>
              <a:rPr lang="en-US" dirty="0" smtClean="0"/>
              <a:t>What does this song </a:t>
            </a:r>
            <a:r>
              <a:rPr lang="en-US" u="sng" dirty="0" smtClean="0"/>
              <a:t>allude </a:t>
            </a:r>
            <a:r>
              <a:rPr lang="en-US" dirty="0" smtClean="0"/>
              <a:t>to? Why? (What is the intention of the songwriter?)</a:t>
            </a:r>
          </a:p>
          <a:p>
            <a:pPr>
              <a:buNone/>
            </a:pPr>
            <a:endParaRPr lang="en-US" dirty="0" smtClean="0"/>
          </a:p>
        </p:txBody>
      </p:sp>
      <p:sp>
        <p:nvSpPr>
          <p:cNvPr id="10" name="Text Placeholder 9"/>
          <p:cNvSpPr>
            <a:spLocks noGrp="1"/>
          </p:cNvSpPr>
          <p:nvPr>
            <p:ph type="body" sz="half" idx="2"/>
          </p:nvPr>
        </p:nvSpPr>
        <p:spPr/>
        <p:txBody>
          <a:bodyPr/>
          <a:lstStyle/>
          <a:p>
            <a:endParaRPr lang="en-US" dirty="0" smtClean="0"/>
          </a:p>
          <a:p>
            <a:r>
              <a:rPr lang="en-US" sz="2800" dirty="0"/>
              <a:t>an expression designed to call something to mind without mentioning it explicitly; an indirect or passing </a:t>
            </a:r>
            <a:r>
              <a:rPr lang="en-US" sz="2800" dirty="0" smtClean="0"/>
              <a:t>reference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Resolution</a:t>
            </a:r>
            <a:endParaRPr lang="en-US" sz="3600" dirty="0"/>
          </a:p>
        </p:txBody>
      </p:sp>
      <p:sp>
        <p:nvSpPr>
          <p:cNvPr id="3" name="Content Placeholder 2"/>
          <p:cNvSpPr>
            <a:spLocks noGrp="1"/>
          </p:cNvSpPr>
          <p:nvPr>
            <p:ph idx="1"/>
          </p:nvPr>
        </p:nvSpPr>
        <p:spPr/>
        <p:txBody>
          <a:bodyPr/>
          <a:lstStyle/>
          <a:p>
            <a:pPr>
              <a:buNone/>
            </a:pPr>
            <a:r>
              <a:rPr lang="en-US" dirty="0" smtClean="0"/>
              <a:t>Question:</a:t>
            </a:r>
          </a:p>
          <a:p>
            <a:pPr>
              <a:buNone/>
            </a:pPr>
            <a:endParaRPr lang="en-US" dirty="0" smtClean="0"/>
          </a:p>
          <a:p>
            <a:pPr>
              <a:buNone/>
            </a:pPr>
            <a:r>
              <a:rPr lang="en-US" dirty="0" smtClean="0"/>
              <a:t>If resolution is the removal of conflict at the end of a piece of literature, what is the resolution of Oedipus Rex?</a:t>
            </a:r>
            <a:endParaRPr lang="en-US" dirty="0"/>
          </a:p>
        </p:txBody>
      </p:sp>
      <p:sp>
        <p:nvSpPr>
          <p:cNvPr id="4" name="Text Placeholder 3"/>
          <p:cNvSpPr>
            <a:spLocks noGrp="1"/>
          </p:cNvSpPr>
          <p:nvPr>
            <p:ph type="body" sz="half" idx="2"/>
          </p:nvPr>
        </p:nvSpPr>
        <p:spPr/>
        <p:txBody>
          <a:bodyPr/>
          <a:lstStyle/>
          <a:p>
            <a:r>
              <a:rPr lang="en-US" sz="2400" dirty="0" smtClean="0"/>
              <a:t>Resolution is the part of the story's plot line in which the problem of the story is resolved or worked out. This occurs after the falling action and is typically where the story ends. </a:t>
            </a:r>
            <a:r>
              <a:rPr lang="en-US" dirty="0" smtClean="0"/>
              <a:t>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Antithesis</a:t>
            </a:r>
            <a:endParaRPr lang="en-US" sz="3600"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Alexander Pope in his “An Essay on Criticism” says: “To err is human; to forgive divine.”</a:t>
            </a:r>
          </a:p>
          <a:p>
            <a:pPr>
              <a:buNone/>
            </a:pPr>
            <a:r>
              <a:rPr lang="en-US" dirty="0" smtClean="0"/>
              <a:t>Fallibility is a trait of humans and God, his creator, is most forgiving. Through these antithetical ideas, Pope reveals the basic nature of human beings. He wants to say that God is forgiving because his creation is erring.</a:t>
            </a:r>
            <a:endParaRPr lang="en-US" dirty="0"/>
          </a:p>
        </p:txBody>
      </p:sp>
      <p:sp>
        <p:nvSpPr>
          <p:cNvPr id="4" name="Text Placeholder 3"/>
          <p:cNvSpPr>
            <a:spLocks noGrp="1"/>
          </p:cNvSpPr>
          <p:nvPr>
            <p:ph type="body" sz="half" idx="2"/>
          </p:nvPr>
        </p:nvSpPr>
        <p:spPr/>
        <p:txBody>
          <a:bodyPr>
            <a:noAutofit/>
          </a:bodyPr>
          <a:lstStyle/>
          <a:p>
            <a:r>
              <a:rPr lang="en-US" sz="2000" dirty="0" smtClean="0"/>
              <a:t>literally means opposite, is a rhetorical device in which two opposite ideas are put together in a sentence to achieve a contrasting effect.</a:t>
            </a:r>
          </a:p>
          <a:p>
            <a:r>
              <a:rPr lang="en-US" sz="2000" dirty="0" smtClean="0"/>
              <a:t>Antithesis emphasizes the idea of contrast by parallel structures of the contrasted phrases or clauses, i.e. the structures of phrases and clauses are similar in order to draw the attention of the listeners or readers. </a:t>
            </a:r>
            <a:endParaRPr lang="en-US"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Parallelism</a:t>
            </a:r>
            <a:endParaRPr lang="en-US" sz="3600" dirty="0"/>
          </a:p>
        </p:txBody>
      </p:sp>
      <p:sp>
        <p:nvSpPr>
          <p:cNvPr id="3" name="Content Placeholder 2"/>
          <p:cNvSpPr>
            <a:spLocks noGrp="1"/>
          </p:cNvSpPr>
          <p:nvPr>
            <p:ph idx="1"/>
          </p:nvPr>
        </p:nvSpPr>
        <p:spPr/>
        <p:txBody>
          <a:bodyPr>
            <a:normAutofit/>
          </a:bodyPr>
          <a:lstStyle/>
          <a:p>
            <a:pPr>
              <a:buNone/>
            </a:pPr>
            <a:r>
              <a:rPr lang="en-US" sz="2400" dirty="0" smtClean="0"/>
              <a:t>We see William Blake employ Parallelism in his poem “The </a:t>
            </a:r>
            <a:r>
              <a:rPr lang="en-US" sz="2400" dirty="0" err="1" smtClean="0"/>
              <a:t>Tyger</a:t>
            </a:r>
            <a:r>
              <a:rPr lang="en-US" sz="2400" dirty="0" smtClean="0"/>
              <a:t>”:</a:t>
            </a:r>
          </a:p>
          <a:p>
            <a:pPr>
              <a:buNone/>
            </a:pPr>
            <a:endParaRPr lang="en-US" sz="2400" dirty="0" smtClean="0"/>
          </a:p>
          <a:p>
            <a:pPr>
              <a:buNone/>
            </a:pPr>
            <a:r>
              <a:rPr lang="en-US" sz="2400" dirty="0" smtClean="0"/>
              <a:t>“What the hammer? </a:t>
            </a:r>
          </a:p>
          <a:p>
            <a:pPr>
              <a:buNone/>
            </a:pPr>
            <a:r>
              <a:rPr lang="en-US" sz="2400" dirty="0" smtClean="0"/>
              <a:t>what the chain?</a:t>
            </a:r>
          </a:p>
          <a:p>
            <a:pPr>
              <a:buNone/>
            </a:pPr>
            <a:r>
              <a:rPr lang="en-US" sz="2400" dirty="0" smtClean="0"/>
              <a:t>In what furnace was thy brain?</a:t>
            </a:r>
          </a:p>
          <a:p>
            <a:pPr>
              <a:buNone/>
            </a:pPr>
            <a:r>
              <a:rPr lang="en-US" sz="2400" dirty="0" smtClean="0"/>
              <a:t>What the anvil? </a:t>
            </a:r>
          </a:p>
          <a:p>
            <a:pPr>
              <a:buNone/>
            </a:pPr>
            <a:r>
              <a:rPr lang="en-US" sz="2400" dirty="0" smtClean="0"/>
              <a:t>what dread grasp</a:t>
            </a:r>
          </a:p>
          <a:p>
            <a:pPr>
              <a:buNone/>
            </a:pPr>
            <a:r>
              <a:rPr lang="en-US" sz="2400" dirty="0" smtClean="0"/>
              <a:t>Dare its deadly terrors clasp?”</a:t>
            </a:r>
          </a:p>
          <a:p>
            <a:pPr>
              <a:buNone/>
            </a:pPr>
            <a:endParaRPr lang="en-US" sz="2400" dirty="0" smtClean="0"/>
          </a:p>
          <a:p>
            <a:pPr>
              <a:buNone/>
            </a:pPr>
            <a:r>
              <a:rPr lang="en-US" sz="2400" dirty="0" smtClean="0"/>
              <a:t>What is the effect of the use of parallelism in this case?</a:t>
            </a:r>
            <a:endParaRPr lang="en-US" sz="2400" dirty="0"/>
          </a:p>
        </p:txBody>
      </p:sp>
      <p:sp>
        <p:nvSpPr>
          <p:cNvPr id="4" name="Text Placeholder 3"/>
          <p:cNvSpPr>
            <a:spLocks noGrp="1"/>
          </p:cNvSpPr>
          <p:nvPr>
            <p:ph type="body" sz="half" idx="2"/>
          </p:nvPr>
        </p:nvSpPr>
        <p:spPr/>
        <p:txBody>
          <a:bodyPr>
            <a:normAutofit/>
          </a:bodyPr>
          <a:lstStyle/>
          <a:p>
            <a:r>
              <a:rPr lang="en-US" sz="2000" dirty="0" smtClean="0"/>
              <a:t>the use of components in a sentence that are grammatically the same; or similar in their construction, sound, meaning or meter.</a:t>
            </a:r>
            <a:endParaRPr lang="en-US" sz="2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Syntax</a:t>
            </a:r>
            <a:endParaRPr lang="en-US" sz="3600" dirty="0"/>
          </a:p>
        </p:txBody>
      </p:sp>
      <p:sp>
        <p:nvSpPr>
          <p:cNvPr id="3" name="Content Placeholder 2"/>
          <p:cNvSpPr>
            <a:spLocks noGrp="1"/>
          </p:cNvSpPr>
          <p:nvPr>
            <p:ph idx="1"/>
          </p:nvPr>
        </p:nvSpPr>
        <p:spPr/>
        <p:txBody>
          <a:bodyPr>
            <a:normAutofit fontScale="55000" lnSpcReduction="20000"/>
          </a:bodyPr>
          <a:lstStyle/>
          <a:p>
            <a:pPr>
              <a:buNone/>
            </a:pPr>
            <a:r>
              <a:rPr lang="en-US" dirty="0" smtClean="0"/>
              <a:t>“That night I sat on </a:t>
            </a:r>
            <a:r>
              <a:rPr lang="en-US" dirty="0" err="1" smtClean="0"/>
              <a:t>Tyan-yu’s</a:t>
            </a:r>
            <a:r>
              <a:rPr lang="en-US" dirty="0" smtClean="0"/>
              <a:t> bed and waited for him to touch me. But he didn’t. I was relieved.” </a:t>
            </a:r>
          </a:p>
          <a:p>
            <a:pPr>
              <a:buNone/>
            </a:pPr>
            <a:r>
              <a:rPr lang="en-US" i="1" dirty="0" smtClean="0"/>
              <a:t>	(The Joy Luck Club by Amy Tan)</a:t>
            </a:r>
          </a:p>
          <a:p>
            <a:pPr>
              <a:buNone/>
            </a:pPr>
            <a:r>
              <a:rPr lang="en-US" dirty="0" smtClean="0"/>
              <a:t>“They left me alone and I lay in bed and read the papers awhile, the news from the front, and the list of dead officers with their decorations and then reached down and brought up the bottle of </a:t>
            </a:r>
            <a:r>
              <a:rPr lang="en-US" dirty="0" err="1" smtClean="0"/>
              <a:t>Cinzano</a:t>
            </a:r>
            <a:r>
              <a:rPr lang="en-US" dirty="0" smtClean="0"/>
              <a:t> and held it straight up on my stomach, the cool glass against my stomach, and took little drinks making rings on my stomach from holding the bottle there between drinks, and watched it get dark outside over the roofs of the town.”  (</a:t>
            </a:r>
            <a:r>
              <a:rPr lang="en-US" i="1" dirty="0" smtClean="0"/>
              <a:t>A Farewell to Arms by Ernest Hemingway)</a:t>
            </a:r>
          </a:p>
          <a:p>
            <a:pPr>
              <a:buNone/>
            </a:pPr>
            <a:endParaRPr lang="en-US" dirty="0" smtClean="0"/>
          </a:p>
          <a:p>
            <a:pPr>
              <a:buNone/>
            </a:pPr>
            <a:r>
              <a:rPr lang="en-US" dirty="0" smtClean="0"/>
              <a:t> How does the syntax differ between the two examples above, and how does it affect your understanding of the characters?</a:t>
            </a:r>
            <a:endParaRPr lang="en-US" dirty="0"/>
          </a:p>
        </p:txBody>
      </p:sp>
      <p:sp>
        <p:nvSpPr>
          <p:cNvPr id="4" name="Text Placeholder 3"/>
          <p:cNvSpPr>
            <a:spLocks noGrp="1"/>
          </p:cNvSpPr>
          <p:nvPr>
            <p:ph type="body" sz="half" idx="2"/>
          </p:nvPr>
        </p:nvSpPr>
        <p:spPr/>
        <p:txBody>
          <a:bodyPr>
            <a:normAutofit/>
          </a:bodyPr>
          <a:lstStyle/>
          <a:p>
            <a:r>
              <a:rPr lang="en-US" sz="2000" dirty="0" smtClean="0"/>
              <a:t>It dictates how words from different parts of speech are put together in order to convey a complete thought.</a:t>
            </a:r>
          </a:p>
          <a:p>
            <a:endParaRPr lang="en-US" sz="2000" dirty="0" smtClean="0"/>
          </a:p>
          <a:p>
            <a:r>
              <a:rPr lang="en-US" sz="2000" dirty="0" smtClean="0"/>
              <a:t>Syntax and diction are closely related.</a:t>
            </a:r>
          </a:p>
          <a:p>
            <a:r>
              <a:rPr lang="en-US" sz="2000" dirty="0" smtClean="0"/>
              <a:t>Diction refers to the choice of words in a particular situation while syntax determines how the chosen words are used to form a sentence.</a:t>
            </a:r>
            <a:endParaRPr lang="en-US"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Mood</a:t>
            </a:r>
            <a:endParaRPr lang="en-US" sz="3600"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“There was no moon, and everything beneath lay in misty darkness: not a light gleamed from any house, far or near all had been extinguished long ago: and those at Wuthering Heights were never visible…”</a:t>
            </a:r>
          </a:p>
          <a:p>
            <a:pPr>
              <a:buNone/>
            </a:pPr>
            <a:r>
              <a:rPr lang="en-US" dirty="0" smtClean="0"/>
              <a:t>“</a:t>
            </a:r>
            <a:r>
              <a:rPr lang="en-US" dirty="0" err="1" smtClean="0"/>
              <a:t>Gimmerton</a:t>
            </a:r>
            <a:r>
              <a:rPr lang="en-US" dirty="0" smtClean="0"/>
              <a:t> chapel bells were still ringing; and the full, mellow flow of the beck in the valley came soothingly on the ear. It was a sweet substitute for the yet absent murmur of the summer foliage, which drowned that music about the Grange when the trees were in leaf.”</a:t>
            </a:r>
          </a:p>
          <a:p>
            <a:pPr>
              <a:buNone/>
            </a:pPr>
            <a:r>
              <a:rPr lang="en-US" dirty="0" smtClean="0"/>
              <a:t>The above are two different places being described in the same novel (</a:t>
            </a:r>
            <a:r>
              <a:rPr lang="en-US" i="1" dirty="0" smtClean="0"/>
              <a:t>Wuthering Heights</a:t>
            </a:r>
            <a:r>
              <a:rPr lang="en-US" dirty="0" smtClean="0"/>
              <a:t>). How would you describe the difference in mood between the two descriptions?</a:t>
            </a:r>
            <a:endParaRPr lang="en-US" dirty="0"/>
          </a:p>
        </p:txBody>
      </p:sp>
      <p:sp>
        <p:nvSpPr>
          <p:cNvPr id="4" name="Text Placeholder 3"/>
          <p:cNvSpPr>
            <a:spLocks noGrp="1"/>
          </p:cNvSpPr>
          <p:nvPr>
            <p:ph type="body" sz="half" idx="2"/>
          </p:nvPr>
        </p:nvSpPr>
        <p:spPr/>
        <p:txBody>
          <a:bodyPr>
            <a:normAutofit/>
          </a:bodyPr>
          <a:lstStyle/>
          <a:p>
            <a:r>
              <a:rPr lang="en-US" sz="2000" dirty="0" smtClean="0"/>
              <a:t>a literary element that evokes certain feelings or vibes in readers through words and descriptions.</a:t>
            </a:r>
          </a:p>
          <a:p>
            <a:r>
              <a:rPr lang="en-US" sz="2000" dirty="0" smtClean="0"/>
              <a:t>Usually, mood is referred to as the atmosphere of a literary piece, as it creates an emotional situation that surrounds the readers. </a:t>
            </a:r>
            <a:endParaRPr lang="en-US" sz="2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Meter and Stress</a:t>
            </a:r>
            <a:endParaRPr lang="en-US" sz="3600" dirty="0"/>
          </a:p>
        </p:txBody>
      </p:sp>
      <p:sp>
        <p:nvSpPr>
          <p:cNvPr id="3" name="Content Placeholder 2"/>
          <p:cNvSpPr>
            <a:spLocks noGrp="1"/>
          </p:cNvSpPr>
          <p:nvPr>
            <p:ph idx="1"/>
          </p:nvPr>
        </p:nvSpPr>
        <p:spPr/>
        <p:txBody>
          <a:bodyPr>
            <a:normAutofit/>
          </a:bodyPr>
          <a:lstStyle/>
          <a:p>
            <a:pPr>
              <a:buNone/>
            </a:pPr>
            <a:r>
              <a:rPr lang="en-US" sz="2800" dirty="0" smtClean="0"/>
              <a:t>The meters with two-syllable feet are:</a:t>
            </a:r>
          </a:p>
          <a:p>
            <a:pPr>
              <a:buNone/>
            </a:pPr>
            <a:r>
              <a:rPr lang="en-US" sz="2400" dirty="0" smtClean="0"/>
              <a:t>IAMBIC (</a:t>
            </a:r>
            <a:r>
              <a:rPr lang="en-US" sz="2400" dirty="0" err="1" smtClean="0"/>
              <a:t>x</a:t>
            </a:r>
            <a:r>
              <a:rPr lang="en-US" sz="2400" dirty="0" smtClean="0"/>
              <a:t> /) : </a:t>
            </a:r>
            <a:endParaRPr lang="en-US" sz="2400" u="sng" dirty="0" smtClean="0"/>
          </a:p>
          <a:p>
            <a:pPr>
              <a:buNone/>
            </a:pPr>
            <a:r>
              <a:rPr lang="en-US" sz="2000" dirty="0" smtClean="0"/>
              <a:t>That </a:t>
            </a:r>
            <a:r>
              <a:rPr lang="en-US" sz="2000" u="sng" dirty="0" smtClean="0"/>
              <a:t>time </a:t>
            </a:r>
            <a:r>
              <a:rPr lang="en-US" sz="2000" dirty="0" smtClean="0"/>
              <a:t>of </a:t>
            </a:r>
            <a:r>
              <a:rPr lang="en-US" sz="2000" u="sng" dirty="0" smtClean="0"/>
              <a:t>year </a:t>
            </a:r>
            <a:r>
              <a:rPr lang="en-US" sz="2000" dirty="0" smtClean="0"/>
              <a:t>thou </a:t>
            </a:r>
            <a:r>
              <a:rPr lang="en-US" sz="2000" u="sng" dirty="0" err="1" smtClean="0"/>
              <a:t>mayst</a:t>
            </a:r>
            <a:r>
              <a:rPr lang="en-US" sz="2000" u="sng" dirty="0" smtClean="0"/>
              <a:t> </a:t>
            </a:r>
            <a:r>
              <a:rPr lang="en-US" sz="2000" dirty="0" smtClean="0"/>
              <a:t>in </a:t>
            </a:r>
            <a:r>
              <a:rPr lang="en-US" sz="2000" u="sng" dirty="0" smtClean="0"/>
              <a:t>me </a:t>
            </a:r>
            <a:r>
              <a:rPr lang="en-US" sz="2000" dirty="0" smtClean="0"/>
              <a:t>be</a:t>
            </a:r>
            <a:r>
              <a:rPr lang="en-US" sz="2000" u="sng" dirty="0" smtClean="0"/>
              <a:t>hold</a:t>
            </a:r>
            <a:r>
              <a:rPr lang="en-US" sz="2800" b="1" dirty="0" smtClean="0"/>
              <a:t/>
            </a:r>
            <a:br>
              <a:rPr lang="en-US" sz="2800" b="1" dirty="0" smtClean="0"/>
            </a:br>
            <a:endParaRPr lang="en-US" sz="2800" b="1" dirty="0" smtClean="0"/>
          </a:p>
          <a:p>
            <a:pPr>
              <a:buNone/>
            </a:pPr>
            <a:r>
              <a:rPr lang="en-US" sz="2400" dirty="0" smtClean="0"/>
              <a:t>TROCHAIC (/ </a:t>
            </a:r>
            <a:r>
              <a:rPr lang="en-US" sz="2400" dirty="0" err="1" smtClean="0"/>
              <a:t>x</a:t>
            </a:r>
            <a:r>
              <a:rPr lang="en-US" sz="2400" dirty="0" smtClean="0"/>
              <a:t>):</a:t>
            </a:r>
          </a:p>
          <a:p>
            <a:pPr>
              <a:buNone/>
            </a:pPr>
            <a:endParaRPr lang="en-US" sz="2400" dirty="0" smtClean="0"/>
          </a:p>
          <a:p>
            <a:pPr>
              <a:buNone/>
            </a:pPr>
            <a:r>
              <a:rPr lang="en-US" sz="2000" dirty="0" smtClean="0"/>
              <a:t> </a:t>
            </a:r>
            <a:r>
              <a:rPr lang="en-US" sz="2000" u="sng" dirty="0" smtClean="0"/>
              <a:t>Tell </a:t>
            </a:r>
            <a:r>
              <a:rPr lang="en-US" sz="2000" dirty="0" smtClean="0"/>
              <a:t>me </a:t>
            </a:r>
            <a:r>
              <a:rPr lang="en-US" sz="2000" u="sng" dirty="0" smtClean="0"/>
              <a:t>not </a:t>
            </a:r>
            <a:r>
              <a:rPr lang="en-US" sz="2000" dirty="0" smtClean="0"/>
              <a:t>in </a:t>
            </a:r>
            <a:r>
              <a:rPr lang="en-US" sz="2000" u="sng" dirty="0" smtClean="0"/>
              <a:t>mourn</a:t>
            </a:r>
            <a:r>
              <a:rPr lang="en-US" sz="2000" dirty="0" smtClean="0"/>
              <a:t>ful </a:t>
            </a:r>
            <a:r>
              <a:rPr lang="en-US" sz="2000" u="sng" dirty="0" smtClean="0"/>
              <a:t>num</a:t>
            </a:r>
            <a:r>
              <a:rPr lang="en-US" sz="2000" dirty="0" smtClean="0"/>
              <a:t>bers</a:t>
            </a:r>
          </a:p>
          <a:p>
            <a:pPr>
              <a:buNone/>
            </a:pPr>
            <a:endParaRPr lang="en-US" sz="2000" dirty="0" smtClean="0"/>
          </a:p>
          <a:p>
            <a:pPr>
              <a:buNone/>
            </a:pPr>
            <a:r>
              <a:rPr lang="en-US" sz="2400" dirty="0" smtClean="0"/>
              <a:t>SPONDAIC (/ /): </a:t>
            </a:r>
          </a:p>
          <a:p>
            <a:pPr>
              <a:buNone/>
            </a:pPr>
            <a:endParaRPr lang="en-US" sz="2400" dirty="0" smtClean="0"/>
          </a:p>
          <a:p>
            <a:pPr>
              <a:buNone/>
            </a:pPr>
            <a:r>
              <a:rPr lang="en-US" sz="2000" u="sng" dirty="0" smtClean="0"/>
              <a:t>Break</a:t>
            </a:r>
            <a:r>
              <a:rPr lang="en-US" sz="2000" dirty="0" smtClean="0"/>
              <a:t>, </a:t>
            </a:r>
            <a:r>
              <a:rPr lang="en-US" sz="2000" u="sng" dirty="0" smtClean="0"/>
              <a:t>break</a:t>
            </a:r>
            <a:r>
              <a:rPr lang="en-US" sz="2000" dirty="0" smtClean="0"/>
              <a:t>, </a:t>
            </a:r>
            <a:r>
              <a:rPr lang="en-US" sz="2000" u="sng" dirty="0" smtClean="0"/>
              <a:t>break</a:t>
            </a:r>
            <a:r>
              <a:rPr lang="en-US" sz="2000" dirty="0" smtClean="0"/>
              <a:t>/ On thy </a:t>
            </a:r>
            <a:r>
              <a:rPr lang="en-US" sz="2000" u="sng" dirty="0" smtClean="0"/>
              <a:t>cold gray stones</a:t>
            </a:r>
            <a:r>
              <a:rPr lang="en-US" sz="2000" dirty="0" smtClean="0"/>
              <a:t>, O </a:t>
            </a:r>
            <a:r>
              <a:rPr lang="en-US" sz="2000" u="sng" dirty="0" smtClean="0"/>
              <a:t>Sea</a:t>
            </a:r>
            <a:r>
              <a:rPr lang="en-US" sz="2000" dirty="0" smtClean="0"/>
              <a:t>!</a:t>
            </a:r>
            <a:endParaRPr lang="en-US" sz="2000" dirty="0"/>
          </a:p>
        </p:txBody>
      </p:sp>
      <p:sp>
        <p:nvSpPr>
          <p:cNvPr id="4" name="Text Placeholder 3"/>
          <p:cNvSpPr>
            <a:spLocks noGrp="1"/>
          </p:cNvSpPr>
          <p:nvPr>
            <p:ph type="body" sz="half" idx="2"/>
          </p:nvPr>
        </p:nvSpPr>
        <p:spPr/>
        <p:txBody>
          <a:bodyPr>
            <a:normAutofit lnSpcReduction="10000"/>
          </a:bodyPr>
          <a:lstStyle/>
          <a:p>
            <a:r>
              <a:rPr lang="en-US" sz="3600" dirty="0" smtClean="0"/>
              <a:t>English poetry employs five basic rhythms of varying stressed (/) and unstressed (</a:t>
            </a:r>
            <a:r>
              <a:rPr lang="en-US" sz="3600" dirty="0" err="1" smtClean="0"/>
              <a:t>x</a:t>
            </a:r>
            <a:r>
              <a:rPr lang="en-US" sz="3600" dirty="0" smtClean="0"/>
              <a:t>) syllables</a:t>
            </a:r>
            <a:endParaRPr lang="en-US" sz="36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Meter and Stress</a:t>
            </a:r>
            <a:endParaRPr lang="en-US" sz="3600" dirty="0"/>
          </a:p>
        </p:txBody>
      </p:sp>
      <p:sp>
        <p:nvSpPr>
          <p:cNvPr id="3" name="Content Placeholder 2"/>
          <p:cNvSpPr>
            <a:spLocks noGrp="1"/>
          </p:cNvSpPr>
          <p:nvPr>
            <p:ph idx="1"/>
          </p:nvPr>
        </p:nvSpPr>
        <p:spPr/>
        <p:txBody>
          <a:bodyPr/>
          <a:lstStyle/>
          <a:p>
            <a:pPr>
              <a:buNone/>
            </a:pPr>
            <a:r>
              <a:rPr lang="en-US" dirty="0" smtClean="0"/>
              <a:t>Meters with three-syllable feet are:</a:t>
            </a:r>
          </a:p>
          <a:p>
            <a:pPr>
              <a:buNone/>
            </a:pPr>
            <a:endParaRPr lang="en-US" dirty="0" smtClean="0"/>
          </a:p>
          <a:p>
            <a:pPr>
              <a:buNone/>
            </a:pPr>
            <a:r>
              <a:rPr lang="en-US" sz="2400" dirty="0" smtClean="0"/>
              <a:t>ANAPESTIC (/ </a:t>
            </a:r>
            <a:r>
              <a:rPr lang="en-US" sz="2400" dirty="0" err="1" smtClean="0"/>
              <a:t>x</a:t>
            </a:r>
            <a:r>
              <a:rPr lang="en-US" sz="2400" dirty="0" smtClean="0"/>
              <a:t> </a:t>
            </a:r>
            <a:r>
              <a:rPr lang="en-US" sz="2400" dirty="0" err="1" smtClean="0"/>
              <a:t>x</a:t>
            </a:r>
            <a:r>
              <a:rPr lang="en-US" sz="2400" dirty="0" smtClean="0"/>
              <a:t>): </a:t>
            </a:r>
          </a:p>
          <a:p>
            <a:pPr>
              <a:buNone/>
            </a:pPr>
            <a:r>
              <a:rPr lang="en-US" sz="2400" dirty="0" smtClean="0"/>
              <a:t>And the </a:t>
            </a:r>
            <a:r>
              <a:rPr lang="en-US" sz="2400" u="sng" dirty="0" smtClean="0"/>
              <a:t>sound </a:t>
            </a:r>
            <a:r>
              <a:rPr lang="en-US" sz="2400" dirty="0" smtClean="0"/>
              <a:t>of a </a:t>
            </a:r>
            <a:r>
              <a:rPr lang="en-US" sz="2400" u="sng" dirty="0" smtClean="0"/>
              <a:t>voice </a:t>
            </a:r>
            <a:r>
              <a:rPr lang="en-US" sz="2400" dirty="0" smtClean="0"/>
              <a:t>that is </a:t>
            </a:r>
            <a:r>
              <a:rPr lang="en-US" sz="2400" i="1" dirty="0" smtClean="0"/>
              <a:t>still</a:t>
            </a:r>
          </a:p>
          <a:p>
            <a:pPr>
              <a:buNone/>
            </a:pPr>
            <a:endParaRPr lang="en-US" sz="2400" dirty="0" smtClean="0"/>
          </a:p>
          <a:p>
            <a:pPr>
              <a:buNone/>
            </a:pPr>
            <a:r>
              <a:rPr lang="en-US" sz="2400" dirty="0" smtClean="0"/>
              <a:t>DACTYLIC (</a:t>
            </a:r>
            <a:r>
              <a:rPr lang="en-US" sz="2400" dirty="0" err="1" smtClean="0"/>
              <a:t>x</a:t>
            </a:r>
            <a:r>
              <a:rPr lang="en-US" sz="2400" dirty="0" smtClean="0"/>
              <a:t> / /): </a:t>
            </a:r>
          </a:p>
          <a:p>
            <a:pPr>
              <a:buNone/>
            </a:pPr>
            <a:r>
              <a:rPr lang="en-US" sz="2400" u="sng" dirty="0" smtClean="0"/>
              <a:t>This </a:t>
            </a:r>
            <a:r>
              <a:rPr lang="en-US" sz="2400" dirty="0" smtClean="0"/>
              <a:t>is the </a:t>
            </a:r>
            <a:r>
              <a:rPr lang="en-US" sz="2400" u="sng" dirty="0" smtClean="0"/>
              <a:t>for</a:t>
            </a:r>
            <a:r>
              <a:rPr lang="en-US" sz="2400" dirty="0" smtClean="0"/>
              <a:t>est pri</a:t>
            </a:r>
            <a:r>
              <a:rPr lang="en-US" sz="2400" u="sng" dirty="0" smtClean="0"/>
              <a:t>me</a:t>
            </a:r>
            <a:r>
              <a:rPr lang="en-US" sz="2400" dirty="0" smtClean="0"/>
              <a:t>val, the </a:t>
            </a:r>
            <a:r>
              <a:rPr lang="en-US" sz="2400" u="sng" dirty="0" smtClean="0"/>
              <a:t>mur</a:t>
            </a:r>
            <a:r>
              <a:rPr lang="en-US" sz="2400" dirty="0" smtClean="0"/>
              <a:t>muring </a:t>
            </a:r>
            <a:r>
              <a:rPr lang="en-US" sz="2400" u="sng" dirty="0" smtClean="0"/>
              <a:t>pines </a:t>
            </a:r>
            <a:r>
              <a:rPr lang="en-US" sz="2400" dirty="0" smtClean="0"/>
              <a:t>and the </a:t>
            </a:r>
            <a:r>
              <a:rPr lang="en-US" sz="2400" u="sng" dirty="0" smtClean="0"/>
              <a:t>hem</a:t>
            </a:r>
            <a:r>
              <a:rPr lang="en-US" sz="2400" dirty="0" smtClean="0"/>
              <a:t>lock </a:t>
            </a:r>
          </a:p>
          <a:p>
            <a:pPr>
              <a:buNone/>
            </a:pPr>
            <a:r>
              <a:rPr lang="en-US" sz="2400" dirty="0" smtClean="0"/>
              <a:t>(a trochee replaces the final dactyl)</a:t>
            </a:r>
            <a:endParaRPr lang="en-US" sz="2400" dirty="0"/>
          </a:p>
        </p:txBody>
      </p:sp>
      <p:sp>
        <p:nvSpPr>
          <p:cNvPr id="4" name="Text Placeholder 3"/>
          <p:cNvSpPr>
            <a:spLocks noGrp="1"/>
          </p:cNvSpPr>
          <p:nvPr>
            <p:ph type="body" sz="half" idx="2"/>
          </p:nvPr>
        </p:nvSpPr>
        <p:spPr/>
        <p:txBody>
          <a:bodyPr>
            <a:normAutofit/>
          </a:bodyPr>
          <a:lstStyle/>
          <a:p>
            <a:r>
              <a:rPr lang="en-US" sz="3600" dirty="0" smtClean="0"/>
              <a:t>Continued!!</a:t>
            </a:r>
            <a:endParaRPr lang="en-US" sz="36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Meter and Stress</a:t>
            </a:r>
            <a:endParaRPr lang="en-US" sz="3200" dirty="0"/>
          </a:p>
        </p:txBody>
      </p:sp>
      <p:sp>
        <p:nvSpPr>
          <p:cNvPr id="3" name="Content Placeholder 2"/>
          <p:cNvSpPr>
            <a:spLocks noGrp="1"/>
          </p:cNvSpPr>
          <p:nvPr>
            <p:ph idx="1"/>
          </p:nvPr>
        </p:nvSpPr>
        <p:spPr/>
        <p:txBody>
          <a:bodyPr>
            <a:normAutofit/>
          </a:bodyPr>
          <a:lstStyle/>
          <a:p>
            <a:pPr>
              <a:buNone/>
            </a:pPr>
            <a:r>
              <a:rPr lang="en-US" sz="2000" dirty="0" smtClean="0"/>
              <a:t>iambic pentameter (5 iambs, 10 syllables):</a:t>
            </a:r>
          </a:p>
          <a:p>
            <a:pPr>
              <a:buNone/>
            </a:pPr>
            <a:r>
              <a:rPr lang="en-US" sz="2000" dirty="0" smtClean="0"/>
              <a:t>That time | of year | thou </a:t>
            </a:r>
            <a:r>
              <a:rPr lang="en-US" sz="2000" dirty="0" err="1" smtClean="0"/>
              <a:t>mayst</a:t>
            </a:r>
            <a:r>
              <a:rPr lang="en-US" sz="2000" dirty="0" smtClean="0"/>
              <a:t> | in me | behold</a:t>
            </a:r>
          </a:p>
          <a:p>
            <a:pPr>
              <a:buNone/>
            </a:pPr>
            <a:endParaRPr lang="en-US" sz="2000" dirty="0" smtClean="0"/>
          </a:p>
          <a:p>
            <a:pPr>
              <a:buNone/>
            </a:pPr>
            <a:r>
              <a:rPr lang="en-US" sz="2000" dirty="0" smtClean="0"/>
              <a:t>trochaic tetrameter (4 trochees, 8 syllables):</a:t>
            </a:r>
          </a:p>
          <a:p>
            <a:pPr>
              <a:buNone/>
            </a:pPr>
            <a:r>
              <a:rPr lang="en-US" sz="2000" dirty="0" smtClean="0"/>
              <a:t>Tell me | not in | mournful | numbers</a:t>
            </a:r>
          </a:p>
          <a:p>
            <a:pPr>
              <a:buNone/>
            </a:pPr>
            <a:endParaRPr lang="en-US" sz="2000" dirty="0" smtClean="0"/>
          </a:p>
          <a:p>
            <a:pPr>
              <a:buNone/>
            </a:pPr>
            <a:r>
              <a:rPr lang="en-US" sz="2000" dirty="0" smtClean="0"/>
              <a:t>anapestic </a:t>
            </a:r>
            <a:r>
              <a:rPr lang="en-US" sz="2000" dirty="0" err="1" smtClean="0"/>
              <a:t>trimeter</a:t>
            </a:r>
            <a:r>
              <a:rPr lang="en-US" sz="2000" dirty="0" smtClean="0"/>
              <a:t> (3 anapests, 9 syllables):</a:t>
            </a:r>
          </a:p>
          <a:p>
            <a:pPr>
              <a:buNone/>
            </a:pPr>
            <a:r>
              <a:rPr lang="en-US" sz="2000" dirty="0" smtClean="0"/>
              <a:t>And the sound | of a voice | that is still</a:t>
            </a:r>
          </a:p>
          <a:p>
            <a:pPr>
              <a:buNone/>
            </a:pPr>
            <a:endParaRPr lang="en-US" sz="2000" smtClean="0"/>
          </a:p>
          <a:p>
            <a:pPr>
              <a:buNone/>
            </a:pPr>
            <a:r>
              <a:rPr lang="en-US" sz="2000" smtClean="0"/>
              <a:t>dactylic </a:t>
            </a:r>
            <a:r>
              <a:rPr lang="en-US" sz="2000" dirty="0" smtClean="0"/>
              <a:t>hexameter (6 dactyls, 17 syllables; a trochee replaces the last dactyl):</a:t>
            </a:r>
          </a:p>
          <a:p>
            <a:pPr>
              <a:buNone/>
            </a:pPr>
            <a:r>
              <a:rPr lang="en-US" sz="2000" dirty="0" smtClean="0"/>
              <a:t>This is the | forest </a:t>
            </a:r>
            <a:r>
              <a:rPr lang="en-US" sz="2000" dirty="0" err="1" smtClean="0"/>
              <a:t>pri</a:t>
            </a:r>
            <a:r>
              <a:rPr lang="en-US" sz="2000" dirty="0" smtClean="0"/>
              <a:t> | </a:t>
            </a:r>
            <a:r>
              <a:rPr lang="en-US" sz="2000" dirty="0" err="1" smtClean="0"/>
              <a:t>meval</a:t>
            </a:r>
            <a:r>
              <a:rPr lang="en-US" sz="2000" dirty="0" smtClean="0"/>
              <a:t>, the | murmuring | pine and the | hemlocks</a:t>
            </a:r>
            <a:endParaRPr lang="en-US" sz="2000" dirty="0"/>
          </a:p>
        </p:txBody>
      </p:sp>
      <p:sp>
        <p:nvSpPr>
          <p:cNvPr id="4" name="Text Placeholder 3"/>
          <p:cNvSpPr>
            <a:spLocks noGrp="1"/>
          </p:cNvSpPr>
          <p:nvPr>
            <p:ph type="body" sz="half" idx="2"/>
          </p:nvPr>
        </p:nvSpPr>
        <p:spPr/>
        <p:txBody>
          <a:bodyPr>
            <a:normAutofit/>
          </a:bodyPr>
          <a:lstStyle/>
          <a:p>
            <a:r>
              <a:rPr lang="en-US" sz="3600" dirty="0" smtClean="0"/>
              <a:t>Mixing it up!!</a:t>
            </a:r>
            <a:endParaRPr lang="en-US" sz="36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mn-lt"/>
                <a:ea typeface="+mn-ea"/>
                <a:cs typeface="+mn-cs"/>
              </a:rPr>
              <a:t>Sonnet</a:t>
            </a:r>
          </a:p>
        </p:txBody>
      </p:sp>
      <p:sp>
        <p:nvSpPr>
          <p:cNvPr id="3" name="Content Placeholder 2"/>
          <p:cNvSpPr>
            <a:spLocks noGrp="1"/>
          </p:cNvSpPr>
          <p:nvPr>
            <p:ph idx="1"/>
          </p:nvPr>
        </p:nvSpPr>
        <p:spPr/>
        <p:txBody>
          <a:bodyPr>
            <a:normAutofit fontScale="92500" lnSpcReduction="20000"/>
          </a:bodyPr>
          <a:lstStyle/>
          <a:p>
            <a:pPr>
              <a:buNone/>
            </a:pPr>
            <a:r>
              <a:rPr lang="en-US" sz="1400" dirty="0" smtClean="0"/>
              <a:t>Sonnet 18</a:t>
            </a:r>
          </a:p>
          <a:p>
            <a:pPr>
              <a:buNone/>
            </a:pPr>
            <a:r>
              <a:rPr lang="en-US" sz="1400" dirty="0" smtClean="0"/>
              <a:t> </a:t>
            </a:r>
          </a:p>
          <a:p>
            <a:pPr>
              <a:buNone/>
            </a:pPr>
            <a:r>
              <a:rPr lang="en-US" sz="1400" dirty="0" smtClean="0"/>
              <a:t>Shall I compare thee to a summer's day?</a:t>
            </a:r>
          </a:p>
          <a:p>
            <a:pPr>
              <a:buNone/>
            </a:pPr>
            <a:r>
              <a:rPr lang="en-US" sz="1400" dirty="0" smtClean="0"/>
              <a:t> </a:t>
            </a:r>
          </a:p>
          <a:p>
            <a:pPr>
              <a:buNone/>
            </a:pPr>
            <a:r>
              <a:rPr lang="en-US" sz="1400" dirty="0" smtClean="0"/>
              <a:t>Thou art more lovely and more temperate:</a:t>
            </a:r>
          </a:p>
          <a:p>
            <a:pPr>
              <a:buNone/>
            </a:pPr>
            <a:r>
              <a:rPr lang="en-US" sz="1400" dirty="0" smtClean="0"/>
              <a:t> </a:t>
            </a:r>
          </a:p>
          <a:p>
            <a:pPr>
              <a:buNone/>
            </a:pPr>
            <a:r>
              <a:rPr lang="en-US" sz="1400" dirty="0" smtClean="0"/>
              <a:t>Rough winds do shake the darling buds of May,</a:t>
            </a:r>
          </a:p>
          <a:p>
            <a:pPr>
              <a:buNone/>
            </a:pPr>
            <a:r>
              <a:rPr lang="en-US" sz="1400" dirty="0" smtClean="0"/>
              <a:t> </a:t>
            </a:r>
          </a:p>
          <a:p>
            <a:pPr>
              <a:buNone/>
            </a:pPr>
            <a:r>
              <a:rPr lang="en-US" sz="1400" dirty="0" smtClean="0"/>
              <a:t>And summer's lease hath all too short a date:</a:t>
            </a:r>
          </a:p>
          <a:p>
            <a:pPr>
              <a:buNone/>
            </a:pPr>
            <a:r>
              <a:rPr lang="en-US" sz="1400" dirty="0" smtClean="0"/>
              <a:t> </a:t>
            </a:r>
          </a:p>
          <a:p>
            <a:pPr>
              <a:buNone/>
            </a:pPr>
            <a:r>
              <a:rPr lang="en-US" sz="1400" dirty="0" smtClean="0"/>
              <a:t>Sometime too hot the eye of heaven shines,</a:t>
            </a:r>
          </a:p>
          <a:p>
            <a:pPr>
              <a:buNone/>
            </a:pPr>
            <a:r>
              <a:rPr lang="en-US" sz="1400" dirty="0" smtClean="0"/>
              <a:t> </a:t>
            </a:r>
          </a:p>
          <a:p>
            <a:pPr>
              <a:buNone/>
            </a:pPr>
            <a:r>
              <a:rPr lang="en-US" sz="1400" dirty="0" smtClean="0"/>
              <a:t>And often is his gold complexion dimmed,</a:t>
            </a:r>
          </a:p>
          <a:p>
            <a:pPr>
              <a:buNone/>
            </a:pPr>
            <a:r>
              <a:rPr lang="en-US" sz="1400" dirty="0" smtClean="0"/>
              <a:t> </a:t>
            </a:r>
          </a:p>
          <a:p>
            <a:pPr>
              <a:buNone/>
            </a:pPr>
            <a:r>
              <a:rPr lang="en-US" sz="1400" dirty="0" smtClean="0"/>
              <a:t>And every fair from fair sometime declines,</a:t>
            </a:r>
          </a:p>
          <a:p>
            <a:pPr>
              <a:buNone/>
            </a:pPr>
            <a:r>
              <a:rPr lang="en-US" sz="1400" dirty="0" smtClean="0"/>
              <a:t> </a:t>
            </a:r>
          </a:p>
          <a:p>
            <a:pPr>
              <a:buNone/>
            </a:pPr>
            <a:r>
              <a:rPr lang="en-US" sz="1400" dirty="0" smtClean="0"/>
              <a:t>By chance, or nature's changing course untrimmed:</a:t>
            </a:r>
          </a:p>
          <a:p>
            <a:pPr>
              <a:buNone/>
            </a:pPr>
            <a:r>
              <a:rPr lang="en-US" sz="1400" dirty="0" smtClean="0"/>
              <a:t> </a:t>
            </a:r>
          </a:p>
          <a:p>
            <a:pPr>
              <a:buNone/>
            </a:pPr>
            <a:r>
              <a:rPr lang="en-US" sz="1400" dirty="0" smtClean="0"/>
              <a:t>But thy eternal summer shall not fade,</a:t>
            </a:r>
          </a:p>
          <a:p>
            <a:pPr>
              <a:buNone/>
            </a:pPr>
            <a:r>
              <a:rPr lang="en-US" sz="1400" dirty="0" smtClean="0"/>
              <a:t> </a:t>
            </a:r>
          </a:p>
          <a:p>
            <a:pPr>
              <a:buNone/>
            </a:pPr>
            <a:r>
              <a:rPr lang="en-US" sz="1400" dirty="0" smtClean="0"/>
              <a:t>Nor lose possession of that fair thou </a:t>
            </a:r>
            <a:r>
              <a:rPr lang="en-US" sz="1400" dirty="0" err="1" smtClean="0"/>
              <a:t>ow'st</a:t>
            </a:r>
            <a:r>
              <a:rPr lang="en-US" sz="1400" dirty="0" smtClean="0"/>
              <a:t>,</a:t>
            </a:r>
          </a:p>
          <a:p>
            <a:pPr>
              <a:buNone/>
            </a:pPr>
            <a:r>
              <a:rPr lang="en-US" sz="1400" dirty="0" smtClean="0"/>
              <a:t> </a:t>
            </a:r>
          </a:p>
          <a:p>
            <a:pPr>
              <a:buNone/>
            </a:pPr>
            <a:r>
              <a:rPr lang="en-US" sz="1400" dirty="0" smtClean="0"/>
              <a:t>Nor shall death brag thou </a:t>
            </a:r>
            <a:r>
              <a:rPr lang="en-US" sz="1400" dirty="0" err="1" smtClean="0"/>
              <a:t>wand'rest</a:t>
            </a:r>
            <a:r>
              <a:rPr lang="en-US" sz="1400" dirty="0" smtClean="0"/>
              <a:t> in his shade,</a:t>
            </a:r>
          </a:p>
          <a:p>
            <a:pPr>
              <a:buNone/>
            </a:pPr>
            <a:r>
              <a:rPr lang="en-US" sz="1400" dirty="0" smtClean="0"/>
              <a:t> </a:t>
            </a:r>
          </a:p>
          <a:p>
            <a:pPr>
              <a:buNone/>
            </a:pPr>
            <a:r>
              <a:rPr lang="en-US" sz="1400" dirty="0" smtClean="0"/>
              <a:t>When in eternal lines to time thou </a:t>
            </a:r>
            <a:r>
              <a:rPr lang="en-US" sz="1400" dirty="0" err="1" smtClean="0"/>
              <a:t>grow'st</a:t>
            </a:r>
            <a:r>
              <a:rPr lang="en-US" sz="1400" dirty="0" smtClean="0"/>
              <a:t>,</a:t>
            </a:r>
          </a:p>
          <a:p>
            <a:pPr>
              <a:buNone/>
            </a:pPr>
            <a:r>
              <a:rPr lang="en-US" sz="1400" dirty="0" smtClean="0"/>
              <a:t> </a:t>
            </a:r>
          </a:p>
          <a:p>
            <a:pPr>
              <a:buNone/>
            </a:pPr>
            <a:r>
              <a:rPr lang="en-US" sz="1400" dirty="0" smtClean="0"/>
              <a:t>So long as men can breathe or eyes can see,</a:t>
            </a:r>
          </a:p>
          <a:p>
            <a:pPr>
              <a:buNone/>
            </a:pPr>
            <a:r>
              <a:rPr lang="en-US" sz="1400" dirty="0" smtClean="0"/>
              <a:t> </a:t>
            </a:r>
          </a:p>
          <a:p>
            <a:pPr>
              <a:buNone/>
            </a:pPr>
            <a:r>
              <a:rPr lang="en-US" sz="1400" dirty="0" smtClean="0"/>
              <a:t>So long lives this, and this gives life to thee.</a:t>
            </a:r>
          </a:p>
          <a:p>
            <a:endParaRPr lang="en-US" sz="1400" dirty="0" smtClean="0"/>
          </a:p>
        </p:txBody>
      </p:sp>
      <p:sp>
        <p:nvSpPr>
          <p:cNvPr id="4" name="Text Placeholder 3"/>
          <p:cNvSpPr>
            <a:spLocks noGrp="1"/>
          </p:cNvSpPr>
          <p:nvPr>
            <p:ph type="body" sz="half" idx="2"/>
          </p:nvPr>
        </p:nvSpPr>
        <p:spPr/>
        <p:txBody>
          <a:bodyPr>
            <a:normAutofit fontScale="92500" lnSpcReduction="10000"/>
          </a:bodyPr>
          <a:lstStyle/>
          <a:p>
            <a:r>
              <a:rPr lang="en-US" sz="2000" dirty="0" smtClean="0"/>
              <a:t>The word sonnet is derived from the Italian word “</a:t>
            </a:r>
            <a:r>
              <a:rPr lang="en-US" sz="2000" dirty="0" err="1" smtClean="0"/>
              <a:t>sonetto</a:t>
            </a:r>
            <a:r>
              <a:rPr lang="en-US" sz="2000" dirty="0" smtClean="0"/>
              <a:t>”. It means a small or little song or lyric. </a:t>
            </a:r>
          </a:p>
          <a:p>
            <a:endParaRPr lang="en-US" sz="2000" dirty="0" smtClean="0"/>
          </a:p>
          <a:p>
            <a:r>
              <a:rPr lang="en-US" sz="2000" dirty="0" smtClean="0"/>
              <a:t>In poetry, a </a:t>
            </a:r>
            <a:r>
              <a:rPr lang="en-US" sz="2000" smtClean="0"/>
              <a:t>sonnet has </a:t>
            </a:r>
            <a:r>
              <a:rPr lang="en-US" sz="2000" dirty="0" smtClean="0"/>
              <a:t>fourteen lines and is written in iambic pentameter. </a:t>
            </a:r>
          </a:p>
          <a:p>
            <a:endParaRPr lang="en-US" sz="2000" dirty="0" smtClean="0"/>
          </a:p>
          <a:p>
            <a:r>
              <a:rPr lang="en-US" sz="2000" dirty="0" smtClean="0"/>
              <a:t>Each line has 14 syllables. It has a specific rhyme scheme and a “</a:t>
            </a:r>
            <a:r>
              <a:rPr lang="en-US" sz="2000" dirty="0" err="1" smtClean="0"/>
              <a:t>volta</a:t>
            </a:r>
            <a:r>
              <a:rPr lang="en-US" sz="2000" dirty="0" smtClean="0"/>
              <a:t>” or specific turn, usually in the third quatrain.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mn-lt"/>
                <a:ea typeface="+mn-ea"/>
                <a:cs typeface="+mn-cs"/>
              </a:rPr>
              <a:t>Couplet</a:t>
            </a:r>
          </a:p>
        </p:txBody>
      </p:sp>
      <p:sp>
        <p:nvSpPr>
          <p:cNvPr id="3" name="Content Placeholder 2"/>
          <p:cNvSpPr>
            <a:spLocks noGrp="1"/>
          </p:cNvSpPr>
          <p:nvPr>
            <p:ph idx="1"/>
          </p:nvPr>
        </p:nvSpPr>
        <p:spPr/>
        <p:txBody>
          <a:bodyPr>
            <a:normAutofit/>
          </a:bodyPr>
          <a:lstStyle/>
          <a:p>
            <a:pPr>
              <a:buNone/>
            </a:pPr>
            <a:r>
              <a:rPr lang="en-US" sz="3600" dirty="0" smtClean="0"/>
              <a:t>From </a:t>
            </a:r>
            <a:r>
              <a:rPr lang="en-US" sz="3600" i="1" dirty="0" smtClean="0"/>
              <a:t>Hamlet</a:t>
            </a:r>
            <a:r>
              <a:rPr lang="en-US" sz="3600" dirty="0" smtClean="0"/>
              <a:t>:</a:t>
            </a:r>
          </a:p>
          <a:p>
            <a:pPr>
              <a:buNone/>
            </a:pPr>
            <a:endParaRPr lang="en-US" sz="3600" dirty="0" smtClean="0"/>
          </a:p>
          <a:p>
            <a:pPr>
              <a:buNone/>
            </a:pPr>
            <a:r>
              <a:rPr lang="en-US" sz="3600" dirty="0" smtClean="0"/>
              <a:t>“The time is out of joint, O cursed spite</a:t>
            </a:r>
          </a:p>
          <a:p>
            <a:pPr>
              <a:buNone/>
            </a:pPr>
            <a:r>
              <a:rPr lang="en-US" sz="3600" dirty="0" smtClean="0"/>
              <a:t>That ever I was born to set it right!”</a:t>
            </a:r>
          </a:p>
        </p:txBody>
      </p:sp>
      <p:sp>
        <p:nvSpPr>
          <p:cNvPr id="4" name="Text Placeholder 3"/>
          <p:cNvSpPr>
            <a:spLocks noGrp="1"/>
          </p:cNvSpPr>
          <p:nvPr>
            <p:ph type="body" sz="half" idx="2"/>
          </p:nvPr>
        </p:nvSpPr>
        <p:spPr/>
        <p:txBody>
          <a:bodyPr>
            <a:normAutofit/>
          </a:bodyPr>
          <a:lstStyle/>
          <a:p>
            <a:r>
              <a:rPr lang="en-US" sz="2000" dirty="0" smtClean="0"/>
              <a:t>A couplet is a literary device which can be defined as having two successive rhyming lines in a verse and has the same meter to form a complete thought. It is marked by a usual rhythm, rhyme scheme, and incorporation of specific utterances.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Diction:</a:t>
            </a:r>
            <a:endParaRPr lang="en-US" sz="3600" dirty="0"/>
          </a:p>
        </p:txBody>
      </p:sp>
      <p:sp>
        <p:nvSpPr>
          <p:cNvPr id="3" name="Content Placeholder 2"/>
          <p:cNvSpPr>
            <a:spLocks noGrp="1"/>
          </p:cNvSpPr>
          <p:nvPr>
            <p:ph idx="1"/>
          </p:nvPr>
        </p:nvSpPr>
        <p:spPr/>
        <p:txBody>
          <a:bodyPr>
            <a:normAutofit fontScale="85000" lnSpcReduction="10000"/>
          </a:bodyPr>
          <a:lstStyle/>
          <a:p>
            <a:pPr>
              <a:buNone/>
            </a:pPr>
            <a:r>
              <a:rPr lang="en-US" dirty="0" smtClean="0"/>
              <a:t>Example:</a:t>
            </a:r>
          </a:p>
          <a:p>
            <a:pPr>
              <a:buNone/>
            </a:pPr>
            <a:r>
              <a:rPr lang="en-US" dirty="0" smtClean="0"/>
              <a:t>“Heard </a:t>
            </a:r>
            <a:r>
              <a:rPr lang="en-US" dirty="0"/>
              <a:t>melodies are sweet, but those </a:t>
            </a:r>
            <a:r>
              <a:rPr lang="en-US" dirty="0" smtClean="0"/>
              <a:t>unheard</a:t>
            </a:r>
          </a:p>
          <a:p>
            <a:pPr>
              <a:buNone/>
            </a:pPr>
            <a:r>
              <a:rPr lang="en-US" dirty="0"/>
              <a:t>	</a:t>
            </a:r>
            <a:r>
              <a:rPr lang="en-US" dirty="0" smtClean="0"/>
              <a:t>Are </a:t>
            </a:r>
            <a:r>
              <a:rPr lang="en-US" dirty="0"/>
              <a:t>sweeter: therefore, ye soft pipes, play </a:t>
            </a:r>
            <a:r>
              <a:rPr lang="en-US" dirty="0" smtClean="0"/>
              <a:t>on</a:t>
            </a:r>
          </a:p>
          <a:p>
            <a:pPr>
              <a:buNone/>
            </a:pPr>
            <a:r>
              <a:rPr lang="en-US" dirty="0" smtClean="0"/>
              <a:t>	Ah</a:t>
            </a:r>
            <a:r>
              <a:rPr lang="en-US" dirty="0"/>
              <a:t>, happy, happy boughs! that cannot </a:t>
            </a:r>
            <a:r>
              <a:rPr lang="en-US" dirty="0" smtClean="0"/>
              <a:t>shed</a:t>
            </a:r>
          </a:p>
          <a:p>
            <a:pPr>
              <a:buNone/>
            </a:pPr>
            <a:r>
              <a:rPr lang="en-US" dirty="0"/>
              <a:t>	</a:t>
            </a:r>
            <a:r>
              <a:rPr lang="en-US" dirty="0" smtClean="0"/>
              <a:t>Your </a:t>
            </a:r>
            <a:r>
              <a:rPr lang="en-US" dirty="0"/>
              <a:t>leaves, nor ever bid the spring adieu.</a:t>
            </a:r>
            <a:r>
              <a:rPr lang="en-US" dirty="0" smtClean="0"/>
              <a:t>”</a:t>
            </a:r>
          </a:p>
          <a:p>
            <a:pPr>
              <a:buNone/>
            </a:pPr>
            <a:r>
              <a:rPr lang="en-US" dirty="0" smtClean="0"/>
              <a:t>John Keats, “Ode to a Grecian Urn”</a:t>
            </a:r>
          </a:p>
          <a:p>
            <a:pPr>
              <a:buNone/>
            </a:pPr>
            <a:r>
              <a:rPr lang="en-US" dirty="0" smtClean="0"/>
              <a:t>What does the use of the </a:t>
            </a:r>
            <a:r>
              <a:rPr lang="en-US" u="sng" dirty="0" smtClean="0"/>
              <a:t>formal diction </a:t>
            </a:r>
            <a:r>
              <a:rPr lang="en-US" dirty="0" smtClean="0"/>
              <a:t>(ye vs. you; adieu vs. good-bye) convey?</a:t>
            </a:r>
            <a:endParaRPr lang="en-US" dirty="0"/>
          </a:p>
        </p:txBody>
      </p:sp>
      <p:sp>
        <p:nvSpPr>
          <p:cNvPr id="4" name="Text Placeholder 3"/>
          <p:cNvSpPr>
            <a:spLocks noGrp="1"/>
          </p:cNvSpPr>
          <p:nvPr>
            <p:ph type="body" sz="half" idx="2"/>
          </p:nvPr>
        </p:nvSpPr>
        <p:spPr/>
        <p:txBody>
          <a:bodyPr>
            <a:normAutofit/>
          </a:bodyPr>
          <a:lstStyle/>
          <a:p>
            <a:r>
              <a:rPr lang="en-US" sz="3600" dirty="0"/>
              <a:t>the choice and use of words and phrases in speech or </a:t>
            </a:r>
            <a:r>
              <a:rPr lang="en-US" sz="3600" dirty="0" smtClean="0"/>
              <a:t>writing</a:t>
            </a:r>
            <a:endParaRPr lang="en-US" sz="36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Dynamic Character </a:t>
            </a:r>
            <a:endParaRPr lang="en-US" sz="3600" dirty="0"/>
          </a:p>
        </p:txBody>
      </p:sp>
      <p:sp>
        <p:nvSpPr>
          <p:cNvPr id="3" name="Content Placeholder 2"/>
          <p:cNvSpPr>
            <a:spLocks noGrp="1"/>
          </p:cNvSpPr>
          <p:nvPr>
            <p:ph idx="1"/>
          </p:nvPr>
        </p:nvSpPr>
        <p:spPr/>
        <p:txBody>
          <a:bodyPr/>
          <a:lstStyle/>
          <a:p>
            <a:pPr>
              <a:buNone/>
            </a:pPr>
            <a:r>
              <a:rPr lang="en-US" dirty="0" smtClean="0"/>
              <a:t>Examples:</a:t>
            </a:r>
          </a:p>
          <a:p>
            <a:pPr>
              <a:buNone/>
            </a:pPr>
            <a:r>
              <a:rPr lang="en-US" dirty="0" smtClean="0"/>
              <a:t>The Grinch whose heart “grew three sizes.”</a:t>
            </a:r>
          </a:p>
          <a:p>
            <a:pPr>
              <a:buNone/>
            </a:pPr>
            <a:endParaRPr lang="en-US" dirty="0" smtClean="0"/>
          </a:p>
          <a:p>
            <a:pPr>
              <a:buNone/>
            </a:pPr>
            <a:r>
              <a:rPr lang="en-US" dirty="0" smtClean="0"/>
              <a:t>Ebenezer Scrooge in “A Christmas Carol”</a:t>
            </a:r>
          </a:p>
          <a:p>
            <a:pPr>
              <a:buNone/>
            </a:pPr>
            <a:endParaRPr lang="en-US" dirty="0" smtClean="0"/>
          </a:p>
          <a:p>
            <a:pPr>
              <a:buNone/>
            </a:pPr>
            <a:r>
              <a:rPr lang="en-US" dirty="0" smtClean="0"/>
              <a:t>Harry Potter!</a:t>
            </a:r>
          </a:p>
          <a:p>
            <a:pPr>
              <a:buNone/>
            </a:pPr>
            <a:endParaRPr lang="en-US" dirty="0" smtClean="0"/>
          </a:p>
          <a:p>
            <a:pPr>
              <a:buNone/>
            </a:pPr>
            <a:r>
              <a:rPr lang="en-US" dirty="0" smtClean="0"/>
              <a:t>Others? </a:t>
            </a:r>
          </a:p>
        </p:txBody>
      </p:sp>
      <p:sp>
        <p:nvSpPr>
          <p:cNvPr id="4" name="Text Placeholder 3"/>
          <p:cNvSpPr>
            <a:spLocks noGrp="1"/>
          </p:cNvSpPr>
          <p:nvPr>
            <p:ph type="body" sz="half" idx="2"/>
          </p:nvPr>
        </p:nvSpPr>
        <p:spPr/>
        <p:txBody>
          <a:bodyPr>
            <a:normAutofit lnSpcReduction="10000"/>
          </a:bodyPr>
          <a:lstStyle/>
          <a:p>
            <a:r>
              <a:rPr lang="en-US" sz="2000" dirty="0" smtClean="0"/>
              <a:t>A character who experiences changes throughout the plot of a story. Although the change may be sudden, it is expected based on the story’s events. This change is often internal, such as a change in personality or attitude.  Note: dynamic character doesn’t </a:t>
            </a:r>
            <a:r>
              <a:rPr lang="en-US" sz="2000" u="sng" dirty="0" smtClean="0"/>
              <a:t>describe </a:t>
            </a:r>
            <a:r>
              <a:rPr lang="en-US" sz="2000" dirty="0" smtClean="0"/>
              <a:t>the character. You can be </a:t>
            </a:r>
            <a:r>
              <a:rPr lang="en-US" sz="2000" dirty="0" err="1" smtClean="0"/>
              <a:t>reeeeally</a:t>
            </a:r>
            <a:r>
              <a:rPr lang="en-US" sz="2000" dirty="0" smtClean="0"/>
              <a:t> boring and also a dynamic character at the same time!</a:t>
            </a:r>
            <a:endParaRPr lang="en-US" sz="20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Static Character</a:t>
            </a:r>
            <a:endParaRPr lang="en-US" sz="3600" dirty="0"/>
          </a:p>
        </p:txBody>
      </p:sp>
      <p:sp>
        <p:nvSpPr>
          <p:cNvPr id="3" name="Content Placeholder 2"/>
          <p:cNvSpPr>
            <a:spLocks noGrp="1"/>
          </p:cNvSpPr>
          <p:nvPr>
            <p:ph idx="1"/>
          </p:nvPr>
        </p:nvSpPr>
        <p:spPr/>
        <p:txBody>
          <a:bodyPr/>
          <a:lstStyle/>
          <a:p>
            <a:pPr>
              <a:buNone/>
            </a:pPr>
            <a:r>
              <a:rPr lang="en-US" dirty="0" smtClean="0"/>
              <a:t>Examples:</a:t>
            </a:r>
          </a:p>
          <a:p>
            <a:pPr>
              <a:buNone/>
            </a:pPr>
            <a:r>
              <a:rPr lang="en-US" dirty="0" smtClean="0"/>
              <a:t>Sherlock Holmes (he stays the same, everyone else swirls around him).</a:t>
            </a:r>
          </a:p>
          <a:p>
            <a:pPr>
              <a:buNone/>
            </a:pPr>
            <a:r>
              <a:rPr lang="en-US" dirty="0" smtClean="0"/>
              <a:t>Tom Sawyer (he remains unaffected by the changes happening around him and within others).</a:t>
            </a:r>
          </a:p>
          <a:p>
            <a:pPr>
              <a:buNone/>
            </a:pPr>
            <a:r>
              <a:rPr lang="en-US" dirty="0" smtClean="0"/>
              <a:t>Others?</a:t>
            </a:r>
            <a:endParaRPr lang="en-US" dirty="0"/>
          </a:p>
        </p:txBody>
      </p:sp>
      <p:sp>
        <p:nvSpPr>
          <p:cNvPr id="4" name="Text Placeholder 3"/>
          <p:cNvSpPr>
            <a:spLocks noGrp="1"/>
          </p:cNvSpPr>
          <p:nvPr>
            <p:ph type="body" sz="half" idx="2"/>
          </p:nvPr>
        </p:nvSpPr>
        <p:spPr/>
        <p:txBody>
          <a:bodyPr>
            <a:noAutofit/>
          </a:bodyPr>
          <a:lstStyle/>
          <a:p>
            <a:r>
              <a:rPr lang="en-US" sz="1800" dirty="0" smtClean="0"/>
              <a:t>A character who is largely the same person at the end of the story as he was in the beginning. Any character in a compelling story experiences some life changes and variation in his environment, but what distinguishes a static character is usually his existing persona, confidence and appeal to readers. Heroic and charismatic characters often work better as static characters than </a:t>
            </a:r>
            <a:r>
              <a:rPr lang="en-US" dirty="0" smtClean="0"/>
              <a:t>ones</a:t>
            </a:r>
            <a:r>
              <a:rPr lang="en-US" sz="1800" dirty="0" smtClean="0"/>
              <a:t> who must undergo change to appeal to the audience and to significantly affect a story.</a:t>
            </a:r>
            <a:endParaRPr lang="en-US" sz="18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mn-lt"/>
                <a:ea typeface="+mn-ea"/>
                <a:cs typeface="+mn-cs"/>
              </a:rPr>
              <a:t>Anaphora</a:t>
            </a:r>
          </a:p>
        </p:txBody>
      </p:sp>
      <p:sp>
        <p:nvSpPr>
          <p:cNvPr id="3" name="Content Placeholder 2"/>
          <p:cNvSpPr>
            <a:spLocks noGrp="1"/>
          </p:cNvSpPr>
          <p:nvPr>
            <p:ph idx="1"/>
          </p:nvPr>
        </p:nvSpPr>
        <p:spPr/>
        <p:txBody>
          <a:bodyPr>
            <a:normAutofit fontScale="92500" lnSpcReduction="10000"/>
          </a:bodyPr>
          <a:lstStyle/>
          <a:p>
            <a:pPr>
              <a:buNone/>
            </a:pPr>
            <a:r>
              <a:rPr lang="en-US" sz="2000" dirty="0" smtClean="0"/>
              <a:t>Read the following examples and describe the emotional or artistic effect brought on by the use of anaphora:</a:t>
            </a:r>
          </a:p>
          <a:p>
            <a:pPr>
              <a:buNone/>
            </a:pPr>
            <a:endParaRPr lang="en-US" sz="2000" dirty="0" smtClean="0"/>
          </a:p>
          <a:p>
            <a:pPr>
              <a:buNone/>
            </a:pPr>
            <a:r>
              <a:rPr lang="en-US" sz="2000" dirty="0" smtClean="0"/>
              <a:t>“This blessed plot, this earth, this realm, this England</a:t>
            </a:r>
          </a:p>
          <a:p>
            <a:pPr>
              <a:buNone/>
            </a:pPr>
            <a:r>
              <a:rPr lang="en-US" sz="2000" dirty="0" smtClean="0"/>
              <a:t>This nurse, this teeming womb of royal kings […]</a:t>
            </a:r>
          </a:p>
          <a:p>
            <a:pPr>
              <a:buNone/>
            </a:pPr>
            <a:r>
              <a:rPr lang="en-US" sz="2000" dirty="0" smtClean="0"/>
              <a:t>This land of such dear souls, this dear, dear land.”</a:t>
            </a:r>
          </a:p>
          <a:p>
            <a:pPr>
              <a:buNone/>
            </a:pPr>
            <a:r>
              <a:rPr lang="en-US" sz="2000" dirty="0" smtClean="0"/>
              <a:t>-Shakespeare, Richard II</a:t>
            </a:r>
          </a:p>
          <a:p>
            <a:pPr>
              <a:buNone/>
            </a:pPr>
            <a:endParaRPr lang="en-US" sz="2000" dirty="0" smtClean="0"/>
          </a:p>
          <a:p>
            <a:pPr>
              <a:buNone/>
            </a:pPr>
            <a:r>
              <a:rPr lang="en-US" sz="2000" dirty="0" smtClean="0"/>
              <a:t>“It was the best of times, it was the worst of times, it was the age of wisdom, it was the age of foolishness, it was the epoch of belief, it was the epoch of incredulity, it was the season of Light, it was the season of Darkness, it was the spring of hope, it was the winter of despair.” </a:t>
            </a:r>
          </a:p>
          <a:p>
            <a:pPr>
              <a:buNone/>
            </a:pPr>
            <a:r>
              <a:rPr lang="en-US" sz="2000" dirty="0" smtClean="0"/>
              <a:t>-Charles Dickens, “A Tale of Two Cities”</a:t>
            </a:r>
          </a:p>
        </p:txBody>
      </p:sp>
      <p:sp>
        <p:nvSpPr>
          <p:cNvPr id="4" name="Text Placeholder 3"/>
          <p:cNvSpPr>
            <a:spLocks noGrp="1"/>
          </p:cNvSpPr>
          <p:nvPr>
            <p:ph type="body" sz="half" idx="2"/>
          </p:nvPr>
        </p:nvSpPr>
        <p:spPr/>
        <p:txBody>
          <a:bodyPr>
            <a:normAutofit/>
          </a:bodyPr>
          <a:lstStyle/>
          <a:p>
            <a:r>
              <a:rPr lang="en-US" sz="2000" dirty="0" smtClean="0"/>
              <a:t>In writing or speech, the deliberate repetition of the first part of the sentence in order to achieve an artistic effect. </a:t>
            </a:r>
          </a:p>
          <a:p>
            <a:endParaRPr lang="en-US" sz="2000" dirty="0" smtClean="0"/>
          </a:p>
          <a:p>
            <a:r>
              <a:rPr lang="en-US" sz="2000" dirty="0" smtClean="0"/>
              <a:t>This is probably the oldest known literary device.</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Satire</a:t>
            </a:r>
            <a:endParaRPr lang="en-US" sz="3600" dirty="0"/>
          </a:p>
        </p:txBody>
      </p:sp>
      <p:sp>
        <p:nvSpPr>
          <p:cNvPr id="3" name="Content Placeholder 2"/>
          <p:cNvSpPr>
            <a:spLocks noGrp="1"/>
          </p:cNvSpPr>
          <p:nvPr>
            <p:ph idx="1"/>
          </p:nvPr>
        </p:nvSpPr>
        <p:spPr/>
        <p:txBody>
          <a:bodyPr>
            <a:normAutofit lnSpcReduction="10000"/>
          </a:bodyPr>
          <a:lstStyle/>
          <a:p>
            <a:pPr>
              <a:buNone/>
            </a:pPr>
            <a:r>
              <a:rPr lang="en-US" sz="1800" dirty="0" smtClean="0"/>
              <a:t>Examples:</a:t>
            </a:r>
          </a:p>
          <a:p>
            <a:pPr>
              <a:buNone/>
            </a:pPr>
            <a:endParaRPr lang="en-US" sz="1800" dirty="0" smtClean="0"/>
          </a:p>
          <a:p>
            <a:pPr>
              <a:buNone/>
            </a:pPr>
            <a:r>
              <a:rPr lang="en-US" sz="1800" dirty="0" smtClean="0"/>
              <a:t>“…that for above seventy Moons past there have been two struggling Parties in this Empire, under the Names of </a:t>
            </a:r>
            <a:r>
              <a:rPr lang="en-US" sz="1800" dirty="0" err="1" smtClean="0"/>
              <a:t>Tramecksan</a:t>
            </a:r>
            <a:r>
              <a:rPr lang="en-US" sz="1800" dirty="0" smtClean="0"/>
              <a:t> and </a:t>
            </a:r>
            <a:r>
              <a:rPr lang="en-US" sz="1800" dirty="0" err="1" smtClean="0"/>
              <a:t>Slamecksan</a:t>
            </a:r>
            <a:r>
              <a:rPr lang="en-US" sz="1800" dirty="0" smtClean="0"/>
              <a:t> from the high and low Heels on their shoes, by which they distinguish themselves.” –Jonathan Swift, </a:t>
            </a:r>
            <a:r>
              <a:rPr lang="en-US" sz="1800" i="1" dirty="0" smtClean="0"/>
              <a:t>Gulliver’s Travels</a:t>
            </a:r>
          </a:p>
          <a:p>
            <a:pPr>
              <a:buNone/>
            </a:pPr>
            <a:endParaRPr lang="en-US" sz="1800" dirty="0" smtClean="0"/>
          </a:p>
          <a:p>
            <a:pPr>
              <a:buNone/>
            </a:pPr>
            <a:r>
              <a:rPr lang="en-US" sz="1800" dirty="0" smtClean="0"/>
              <a:t>“If this is going to be a Christian nation that doesn’t help the poor, either we have to pretend that Jesus was just as selfish as we are, or we’ve got to acknowledge that He commanded us to love the poor and serve the needy without condition and then admit that we just don’t want to do it.”-Stephen Colbert, </a:t>
            </a:r>
            <a:r>
              <a:rPr lang="en-US" sz="1800" i="1" dirty="0" smtClean="0"/>
              <a:t>The Colbert Report</a:t>
            </a:r>
          </a:p>
          <a:p>
            <a:pPr>
              <a:buNone/>
            </a:pPr>
            <a:endParaRPr lang="en-US" sz="1800" i="1" dirty="0" smtClean="0"/>
          </a:p>
          <a:p>
            <a:pPr>
              <a:buNone/>
            </a:pPr>
            <a:r>
              <a:rPr lang="en-US" sz="1800" dirty="0" smtClean="0"/>
              <a:t>What is being satirized in each of the above examples?</a:t>
            </a:r>
          </a:p>
          <a:p>
            <a:pPr>
              <a:buNone/>
            </a:pPr>
            <a:endParaRPr lang="en-US" sz="2000" dirty="0"/>
          </a:p>
        </p:txBody>
      </p:sp>
      <p:sp>
        <p:nvSpPr>
          <p:cNvPr id="4" name="Text Placeholder 3"/>
          <p:cNvSpPr>
            <a:spLocks noGrp="1"/>
          </p:cNvSpPr>
          <p:nvPr>
            <p:ph type="body" sz="half" idx="2"/>
          </p:nvPr>
        </p:nvSpPr>
        <p:spPr/>
        <p:txBody>
          <a:bodyPr>
            <a:normAutofit/>
          </a:bodyPr>
          <a:lstStyle/>
          <a:p>
            <a:r>
              <a:rPr lang="en-US" sz="2000" dirty="0" smtClean="0"/>
              <a:t>Satire is a technique employed by writers to expose and criticize foolishness and corruption of an individual or a society by using humor, irony, exaggeration, or ridicule.</a:t>
            </a:r>
          </a:p>
          <a:p>
            <a:endParaRPr lang="en-US" sz="2000" dirty="0" smtClean="0"/>
          </a:p>
          <a:p>
            <a:r>
              <a:rPr lang="en-US" sz="2000" dirty="0" smtClean="0"/>
              <a:t>It intends to improve humanity by criticizing its follies and foibles.</a:t>
            </a:r>
            <a:endParaRPr lang="en-US" sz="20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Apostrophe</a:t>
            </a:r>
            <a:endParaRPr lang="en-US" sz="3600" dirty="0"/>
          </a:p>
        </p:txBody>
      </p:sp>
      <p:sp>
        <p:nvSpPr>
          <p:cNvPr id="3" name="Content Placeholder 2"/>
          <p:cNvSpPr>
            <a:spLocks noGrp="1"/>
          </p:cNvSpPr>
          <p:nvPr>
            <p:ph idx="1"/>
          </p:nvPr>
        </p:nvSpPr>
        <p:spPr/>
        <p:txBody>
          <a:bodyPr>
            <a:normAutofit lnSpcReduction="10000"/>
          </a:bodyPr>
          <a:lstStyle/>
          <a:p>
            <a:pPr>
              <a:buNone/>
            </a:pPr>
            <a:r>
              <a:rPr lang="en-US" sz="2000" dirty="0" smtClean="0"/>
              <a:t>Examples:</a:t>
            </a:r>
          </a:p>
          <a:p>
            <a:pPr>
              <a:buNone/>
            </a:pPr>
            <a:endParaRPr lang="en-US" sz="2000" dirty="0" smtClean="0"/>
          </a:p>
          <a:p>
            <a:pPr>
              <a:buNone/>
            </a:pPr>
            <a:r>
              <a:rPr lang="en-US" sz="2000" dirty="0" smtClean="0"/>
              <a:t>“Is this a dagger which I see before me,</a:t>
            </a:r>
          </a:p>
          <a:p>
            <a:pPr>
              <a:buNone/>
            </a:pPr>
            <a:r>
              <a:rPr lang="en-US" sz="2000" dirty="0" smtClean="0"/>
              <a:t>The handle toward my hand?</a:t>
            </a:r>
          </a:p>
          <a:p>
            <a:pPr>
              <a:buNone/>
            </a:pPr>
            <a:r>
              <a:rPr lang="en-US" sz="2000" dirty="0" smtClean="0"/>
              <a:t>Come, let me clutch thee!</a:t>
            </a:r>
          </a:p>
          <a:p>
            <a:pPr>
              <a:buNone/>
            </a:pPr>
            <a:r>
              <a:rPr lang="en-US" sz="2000" dirty="0" smtClean="0"/>
              <a:t>I have thee not, and yet I see thee still.”</a:t>
            </a:r>
          </a:p>
          <a:p>
            <a:pPr>
              <a:buNone/>
            </a:pPr>
            <a:r>
              <a:rPr lang="en-US" sz="2000" dirty="0" smtClean="0"/>
              <a:t>-Shakespeare, </a:t>
            </a:r>
            <a:r>
              <a:rPr lang="en-US" sz="2000" i="1" dirty="0" smtClean="0"/>
              <a:t>Macbeth</a:t>
            </a:r>
          </a:p>
          <a:p>
            <a:pPr>
              <a:buNone/>
            </a:pPr>
            <a:endParaRPr lang="en-US" sz="2000" dirty="0" smtClean="0"/>
          </a:p>
          <a:p>
            <a:pPr>
              <a:buNone/>
            </a:pPr>
            <a:r>
              <a:rPr lang="en-US" sz="2000" dirty="0" smtClean="0"/>
              <a:t>“Oh! Stars and clouds and winds, ye are all about to mock me; if ye really pity me, crush sensation and memory; let me become as </a:t>
            </a:r>
            <a:r>
              <a:rPr lang="en-US" sz="2000" dirty="0" err="1" smtClean="0"/>
              <a:t>nought</a:t>
            </a:r>
            <a:r>
              <a:rPr lang="en-US" sz="2000" dirty="0" smtClean="0"/>
              <a:t>; but if not, depart, depart, and leave me in darkness.”</a:t>
            </a:r>
          </a:p>
          <a:p>
            <a:pPr>
              <a:buNone/>
            </a:pPr>
            <a:r>
              <a:rPr lang="en-US" sz="2000" dirty="0" smtClean="0"/>
              <a:t>-Mary Shelley, </a:t>
            </a:r>
            <a:r>
              <a:rPr lang="en-US" sz="2000" i="1" dirty="0" smtClean="0"/>
              <a:t>Frankenstein</a:t>
            </a:r>
          </a:p>
          <a:p>
            <a:pPr>
              <a:buNone/>
            </a:pPr>
            <a:endParaRPr lang="en-US" sz="2000" i="1" dirty="0" smtClean="0"/>
          </a:p>
          <a:p>
            <a:pPr>
              <a:buNone/>
            </a:pPr>
            <a:r>
              <a:rPr lang="en-US" sz="2000" dirty="0" smtClean="0"/>
              <a:t>Explain how each of these is an example of apostrophe.</a:t>
            </a:r>
          </a:p>
        </p:txBody>
      </p:sp>
      <p:sp>
        <p:nvSpPr>
          <p:cNvPr id="4" name="Text Placeholder 3"/>
          <p:cNvSpPr>
            <a:spLocks noGrp="1"/>
          </p:cNvSpPr>
          <p:nvPr>
            <p:ph type="body" sz="half" idx="2"/>
          </p:nvPr>
        </p:nvSpPr>
        <p:spPr/>
        <p:txBody>
          <a:bodyPr>
            <a:normAutofit/>
          </a:bodyPr>
          <a:lstStyle/>
          <a:p>
            <a:r>
              <a:rPr lang="en-US" sz="2000" dirty="0" smtClean="0"/>
              <a:t>A writer or a speaker, using an apostrophe, detaches himself from the reality and addresses an imaginary character in his speech.</a:t>
            </a:r>
            <a:endParaRPr lang="en-US" sz="20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Idiom</a:t>
            </a:r>
            <a:endParaRPr lang="en-US" sz="3600" dirty="0"/>
          </a:p>
        </p:txBody>
      </p:sp>
      <p:sp>
        <p:nvSpPr>
          <p:cNvPr id="3" name="Content Placeholder 2"/>
          <p:cNvSpPr>
            <a:spLocks noGrp="1"/>
          </p:cNvSpPr>
          <p:nvPr>
            <p:ph idx="1"/>
          </p:nvPr>
        </p:nvSpPr>
        <p:spPr/>
        <p:txBody>
          <a:bodyPr>
            <a:normAutofit/>
          </a:bodyPr>
          <a:lstStyle/>
          <a:p>
            <a:pPr>
              <a:buNone/>
            </a:pPr>
            <a:r>
              <a:rPr lang="en-US" sz="2000" dirty="0" smtClean="0"/>
              <a:t>Examples:</a:t>
            </a:r>
          </a:p>
          <a:p>
            <a:pPr>
              <a:buNone/>
            </a:pPr>
            <a:endParaRPr lang="en-US" sz="2000" dirty="0" smtClean="0"/>
          </a:p>
          <a:p>
            <a:pPr>
              <a:buNone/>
            </a:pPr>
            <a:r>
              <a:rPr lang="en-US" sz="2000" dirty="0" smtClean="0"/>
              <a:t>“Every cloud has its </a:t>
            </a:r>
            <a:r>
              <a:rPr lang="en-US" sz="2000" u="sng" dirty="0" smtClean="0"/>
              <a:t>silver lining </a:t>
            </a:r>
            <a:r>
              <a:rPr lang="en-US" sz="2000" dirty="0" smtClean="0"/>
              <a:t>but it is sometimes a little difficult to get it to the mint.”</a:t>
            </a:r>
          </a:p>
          <a:p>
            <a:pPr>
              <a:buNone/>
            </a:pPr>
            <a:endParaRPr lang="en-US" sz="2000" dirty="0" smtClean="0"/>
          </a:p>
          <a:p>
            <a:pPr>
              <a:buNone/>
            </a:pPr>
            <a:r>
              <a:rPr lang="en-US" sz="2000" dirty="0" smtClean="0"/>
              <a:t>“I worked the </a:t>
            </a:r>
            <a:r>
              <a:rPr lang="en-US" sz="2000" u="sng" dirty="0" smtClean="0"/>
              <a:t>graveyard shift </a:t>
            </a:r>
            <a:r>
              <a:rPr lang="en-US" sz="2000" dirty="0" smtClean="0"/>
              <a:t>with old people, which was really demoralizing, because the old people didn’t have a chance in hell of ever getting out.”</a:t>
            </a:r>
            <a:endParaRPr lang="en-US" sz="2000" dirty="0"/>
          </a:p>
        </p:txBody>
      </p:sp>
      <p:sp>
        <p:nvSpPr>
          <p:cNvPr id="4" name="Text Placeholder 3"/>
          <p:cNvSpPr>
            <a:spLocks noGrp="1"/>
          </p:cNvSpPr>
          <p:nvPr>
            <p:ph type="body" sz="half" idx="2"/>
          </p:nvPr>
        </p:nvSpPr>
        <p:spPr/>
        <p:txBody>
          <a:bodyPr>
            <a:normAutofit/>
          </a:bodyPr>
          <a:lstStyle/>
          <a:p>
            <a:r>
              <a:rPr lang="en-US" sz="2000" dirty="0" smtClean="0"/>
              <a:t>The term refers to a set expression or a phrase comprising two or more words. The expression is not interpreted literally. The phrase is understood as to mean something quite different from what individual words of the phrase would imply. </a:t>
            </a:r>
            <a:endParaRPr lang="en-US" sz="20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Dramatic Monologue</a:t>
            </a:r>
            <a:endParaRPr lang="en-US" sz="3600" dirty="0"/>
          </a:p>
        </p:txBody>
      </p:sp>
      <p:sp>
        <p:nvSpPr>
          <p:cNvPr id="3" name="Content Placeholder 2"/>
          <p:cNvSpPr>
            <a:spLocks noGrp="1"/>
          </p:cNvSpPr>
          <p:nvPr>
            <p:ph idx="1"/>
          </p:nvPr>
        </p:nvSpPr>
        <p:spPr/>
        <p:txBody>
          <a:bodyPr/>
          <a:lstStyle/>
          <a:p>
            <a:pPr>
              <a:buNone/>
            </a:pPr>
            <a:r>
              <a:rPr lang="en-US" sz="2000" dirty="0" smtClean="0"/>
              <a:t>Famous Dramatic Monologues in Poetry:</a:t>
            </a:r>
          </a:p>
          <a:p>
            <a:pPr>
              <a:buNone/>
            </a:pPr>
            <a:endParaRPr lang="en-US" sz="2000" dirty="0" smtClean="0"/>
          </a:p>
          <a:p>
            <a:pPr>
              <a:buNone/>
            </a:pPr>
            <a:r>
              <a:rPr lang="en-US" sz="2000" dirty="0" smtClean="0"/>
              <a:t>Robert </a:t>
            </a:r>
            <a:r>
              <a:rPr lang="en-US" sz="2000" dirty="0" err="1" smtClean="0"/>
              <a:t>Browning’s</a:t>
            </a:r>
            <a:r>
              <a:rPr lang="en-US" sz="2000" dirty="0" smtClean="0"/>
              <a:t> “My Last Duchess”</a:t>
            </a:r>
          </a:p>
          <a:p>
            <a:pPr>
              <a:buNone/>
            </a:pPr>
            <a:endParaRPr lang="en-US" sz="2000" dirty="0" smtClean="0"/>
          </a:p>
          <a:p>
            <a:pPr>
              <a:buNone/>
            </a:pPr>
            <a:r>
              <a:rPr lang="en-US" sz="2000" dirty="0" smtClean="0"/>
              <a:t>Robert Frost and T.S. Elliot also wrote them.</a:t>
            </a:r>
          </a:p>
          <a:p>
            <a:pPr>
              <a:buNone/>
            </a:pPr>
            <a:endParaRPr lang="en-US" sz="2000" dirty="0" smtClean="0"/>
          </a:p>
          <a:p>
            <a:pPr>
              <a:buNone/>
            </a:pPr>
            <a:r>
              <a:rPr lang="en-US" sz="2000" dirty="0" smtClean="0"/>
              <a:t>Sometimes </a:t>
            </a:r>
            <a:r>
              <a:rPr lang="en-US" sz="2000" smtClean="0"/>
              <a:t>these characters </a:t>
            </a:r>
            <a:r>
              <a:rPr lang="en-US" sz="2000" dirty="0" smtClean="0"/>
              <a:t>created by </a:t>
            </a:r>
            <a:r>
              <a:rPr lang="en-US" sz="2000" smtClean="0"/>
              <a:t>the poets </a:t>
            </a:r>
            <a:r>
              <a:rPr lang="en-US" sz="2000" dirty="0" smtClean="0"/>
              <a:t>seem to take over the story line of the poem itself.</a:t>
            </a:r>
          </a:p>
          <a:p>
            <a:pPr>
              <a:buNone/>
            </a:pPr>
            <a:endParaRPr lang="en-US" dirty="0"/>
          </a:p>
        </p:txBody>
      </p:sp>
      <p:sp>
        <p:nvSpPr>
          <p:cNvPr id="4" name="Text Placeholder 3"/>
          <p:cNvSpPr>
            <a:spLocks noGrp="1"/>
          </p:cNvSpPr>
          <p:nvPr>
            <p:ph type="body" sz="half" idx="2"/>
          </p:nvPr>
        </p:nvSpPr>
        <p:spPr/>
        <p:txBody>
          <a:bodyPr>
            <a:normAutofit/>
          </a:bodyPr>
          <a:lstStyle/>
          <a:p>
            <a:r>
              <a:rPr lang="en-US" sz="2000" dirty="0" smtClean="0"/>
              <a:t>The occurrence of a single speaker saying something to a silent audience. This monologue often comes during a climactic moment in a work and often reveals hidden truths about a character, their history and their relationships. </a:t>
            </a:r>
            <a:endParaRPr lang="en-US" sz="20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mn-lt"/>
                <a:ea typeface="+mn-ea"/>
                <a:cs typeface="+mn-cs"/>
              </a:rPr>
              <a:t>Metonymy</a:t>
            </a:r>
          </a:p>
        </p:txBody>
      </p:sp>
      <p:sp>
        <p:nvSpPr>
          <p:cNvPr id="3" name="Content Placeholder 2"/>
          <p:cNvSpPr>
            <a:spLocks noGrp="1"/>
          </p:cNvSpPr>
          <p:nvPr>
            <p:ph idx="1"/>
          </p:nvPr>
        </p:nvSpPr>
        <p:spPr/>
        <p:txBody>
          <a:bodyPr>
            <a:noAutofit/>
          </a:bodyPr>
          <a:lstStyle/>
          <a:p>
            <a:pPr>
              <a:buNone/>
            </a:pPr>
            <a:r>
              <a:rPr lang="en-US" sz="1600" dirty="0" smtClean="0"/>
              <a:t>Examples from everyday </a:t>
            </a:r>
            <a:r>
              <a:rPr lang="en-US" sz="1600" smtClean="0"/>
              <a:t>life:</a:t>
            </a:r>
            <a:endParaRPr lang="en-US" sz="1400" smtClean="0"/>
          </a:p>
          <a:p>
            <a:pPr>
              <a:buNone/>
            </a:pPr>
            <a:r>
              <a:rPr lang="en-US" sz="1600" dirty="0" smtClean="0"/>
              <a:t>The </a:t>
            </a:r>
            <a:r>
              <a:rPr lang="en-US" sz="1400" u="sng" dirty="0" smtClean="0"/>
              <a:t>pen </a:t>
            </a:r>
            <a:r>
              <a:rPr lang="en-US" sz="1600" dirty="0" smtClean="0"/>
              <a:t>is mightier than the sword. </a:t>
            </a:r>
          </a:p>
          <a:p>
            <a:pPr>
              <a:buNone/>
            </a:pPr>
            <a:r>
              <a:rPr lang="en-US" sz="1600" dirty="0" smtClean="0"/>
              <a:t>The </a:t>
            </a:r>
            <a:r>
              <a:rPr lang="en-US" sz="1400" u="sng" dirty="0" smtClean="0"/>
              <a:t>Oval Office </a:t>
            </a:r>
            <a:r>
              <a:rPr lang="en-US" sz="1600" dirty="0" smtClean="0"/>
              <a:t>was busy in </a:t>
            </a:r>
            <a:r>
              <a:rPr lang="en-US" sz="1400" dirty="0" smtClean="0"/>
              <a:t>work</a:t>
            </a:r>
            <a:r>
              <a:rPr lang="en-US" sz="1600" dirty="0" smtClean="0"/>
              <a:t>. </a:t>
            </a:r>
          </a:p>
          <a:p>
            <a:pPr>
              <a:buNone/>
            </a:pPr>
            <a:r>
              <a:rPr lang="en-US" sz="1600" dirty="0" smtClean="0"/>
              <a:t>Let me give you a </a:t>
            </a:r>
            <a:r>
              <a:rPr lang="en-US" sz="1400" u="sng" dirty="0" smtClean="0"/>
              <a:t>hand</a:t>
            </a:r>
            <a:r>
              <a:rPr lang="en-US" sz="1600" dirty="0" smtClean="0"/>
              <a:t>. </a:t>
            </a:r>
          </a:p>
          <a:p>
            <a:pPr>
              <a:buNone/>
            </a:pPr>
            <a:endParaRPr lang="en-US" sz="1600" dirty="0" smtClean="0"/>
          </a:p>
          <a:p>
            <a:pPr>
              <a:buNone/>
            </a:pPr>
            <a:r>
              <a:rPr lang="en-US" sz="1600" dirty="0" smtClean="0"/>
              <a:t>What do the underlined words symbolize?</a:t>
            </a:r>
          </a:p>
          <a:p>
            <a:pPr>
              <a:buNone/>
            </a:pPr>
            <a:endParaRPr lang="en-US" sz="1600" dirty="0" smtClean="0"/>
          </a:p>
          <a:p>
            <a:pPr>
              <a:buNone/>
            </a:pPr>
            <a:r>
              <a:rPr lang="en-US" sz="1600" dirty="0" smtClean="0"/>
              <a:t>Examples from literature:</a:t>
            </a:r>
          </a:p>
          <a:p>
            <a:pPr>
              <a:buNone/>
            </a:pPr>
            <a:r>
              <a:rPr lang="en-US" sz="1600" dirty="0" smtClean="0"/>
              <a:t>“As he swung toward them holding up the hand</a:t>
            </a:r>
          </a:p>
          <a:p>
            <a:pPr>
              <a:buNone/>
            </a:pPr>
            <a:r>
              <a:rPr lang="en-US" sz="1600" dirty="0" smtClean="0"/>
              <a:t>Half in appeal, but half as if to keep</a:t>
            </a:r>
          </a:p>
          <a:p>
            <a:pPr>
              <a:buNone/>
            </a:pPr>
            <a:r>
              <a:rPr lang="en-US" sz="1600" dirty="0" smtClean="0"/>
              <a:t>The life from spilling”</a:t>
            </a:r>
          </a:p>
          <a:p>
            <a:pPr>
              <a:buNone/>
            </a:pPr>
            <a:r>
              <a:rPr lang="en-US" sz="1600" dirty="0" smtClean="0"/>
              <a:t>-Robert Frost “Out, Out”</a:t>
            </a:r>
          </a:p>
          <a:p>
            <a:pPr>
              <a:buNone/>
            </a:pPr>
            <a:endParaRPr lang="en-US" sz="1400" dirty="0" smtClean="0"/>
          </a:p>
          <a:p>
            <a:pPr>
              <a:buNone/>
            </a:pPr>
            <a:r>
              <a:rPr lang="en-US" sz="1600" dirty="0" smtClean="0"/>
              <a:t>“The little buried mole continues blind,</a:t>
            </a:r>
          </a:p>
          <a:p>
            <a:pPr>
              <a:buNone/>
            </a:pPr>
            <a:r>
              <a:rPr lang="en-US" sz="1600" dirty="0" smtClean="0"/>
              <a:t>Why flesh that mirror Him must someday die,”</a:t>
            </a:r>
          </a:p>
          <a:p>
            <a:pPr>
              <a:buNone/>
            </a:pPr>
            <a:r>
              <a:rPr lang="en-US" sz="1600" dirty="0" smtClean="0"/>
              <a:t>-</a:t>
            </a:r>
            <a:r>
              <a:rPr lang="en-US" sz="1600" dirty="0" err="1" smtClean="0"/>
              <a:t>Countee</a:t>
            </a:r>
            <a:r>
              <a:rPr lang="en-US" sz="1600" dirty="0" smtClean="0"/>
              <a:t> Cullen, “Yet Do I Marvel”</a:t>
            </a:r>
          </a:p>
          <a:p>
            <a:pPr>
              <a:buNone/>
            </a:pPr>
            <a:endParaRPr lang="en-US" sz="1600" dirty="0" smtClean="0"/>
          </a:p>
          <a:p>
            <a:pPr>
              <a:buNone/>
            </a:pPr>
            <a:r>
              <a:rPr lang="en-US" sz="1600" dirty="0" smtClean="0"/>
              <a:t>Where is the metonymy and what is being symbolized?</a:t>
            </a:r>
          </a:p>
        </p:txBody>
      </p:sp>
      <p:sp>
        <p:nvSpPr>
          <p:cNvPr id="4" name="Text Placeholder 3"/>
          <p:cNvSpPr>
            <a:spLocks noGrp="1"/>
          </p:cNvSpPr>
          <p:nvPr>
            <p:ph type="body" sz="half" idx="2"/>
          </p:nvPr>
        </p:nvSpPr>
        <p:spPr/>
        <p:txBody>
          <a:bodyPr>
            <a:noAutofit/>
          </a:bodyPr>
          <a:lstStyle/>
          <a:p>
            <a:r>
              <a:rPr lang="en-US" sz="1600" dirty="0" smtClean="0"/>
              <a:t>a figure of speech that replaces the name of a thing with the name of something else with which it is closely associated.</a:t>
            </a:r>
          </a:p>
          <a:p>
            <a:endParaRPr lang="en-US" sz="1200" dirty="0" smtClean="0"/>
          </a:p>
          <a:p>
            <a:r>
              <a:rPr lang="en-US" sz="1600" dirty="0" smtClean="0"/>
              <a:t>Generally, metonymy is used in developing literary symbolism. It gives more profound meanings to otherwise common ideas and objects. By using metonymy, texts exhibit deeper or hidden meanings and thus drawing readers’ attention.  In addition, the use of metonymy helps achieve conciseness. For instance, “Rifles were guarding the gate” is more concise than “The guards with rifles in their hands were guarding the gate.”</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Synecdoche</a:t>
            </a:r>
            <a:endParaRPr lang="en-US" sz="3600" dirty="0"/>
          </a:p>
        </p:txBody>
      </p:sp>
      <p:sp>
        <p:nvSpPr>
          <p:cNvPr id="3" name="Content Placeholder 2"/>
          <p:cNvSpPr>
            <a:spLocks noGrp="1"/>
          </p:cNvSpPr>
          <p:nvPr>
            <p:ph idx="1"/>
          </p:nvPr>
        </p:nvSpPr>
        <p:spPr/>
        <p:txBody>
          <a:bodyPr>
            <a:normAutofit lnSpcReduction="10000"/>
          </a:bodyPr>
          <a:lstStyle/>
          <a:p>
            <a:pPr>
              <a:buNone/>
            </a:pPr>
            <a:r>
              <a:rPr lang="en-US" sz="2000" dirty="0" smtClean="0"/>
              <a:t>Examples from real life:</a:t>
            </a:r>
          </a:p>
          <a:p>
            <a:pPr>
              <a:buNone/>
            </a:pPr>
            <a:endParaRPr lang="en-US" sz="1200" dirty="0" smtClean="0"/>
          </a:p>
          <a:p>
            <a:pPr>
              <a:buNone/>
            </a:pPr>
            <a:r>
              <a:rPr lang="en-US" sz="2000" dirty="0" smtClean="0"/>
              <a:t>The phrase “gray beard” refers to an old man.</a:t>
            </a:r>
          </a:p>
          <a:p>
            <a:pPr>
              <a:buNone/>
            </a:pPr>
            <a:r>
              <a:rPr lang="en-US" sz="2000" dirty="0" smtClean="0"/>
              <a:t>The word “sails” refers to a whole ship.</a:t>
            </a:r>
          </a:p>
          <a:p>
            <a:pPr>
              <a:buNone/>
            </a:pPr>
            <a:r>
              <a:rPr lang="en-US" sz="2000" dirty="0" smtClean="0"/>
              <a:t>The word “suits” refers to businessmen.</a:t>
            </a:r>
          </a:p>
          <a:p>
            <a:pPr>
              <a:buNone/>
            </a:pPr>
            <a:r>
              <a:rPr lang="en-US" sz="2000" dirty="0" smtClean="0"/>
              <a:t>The word “boots” usually refers to soldiers.</a:t>
            </a:r>
          </a:p>
          <a:p>
            <a:pPr>
              <a:buNone/>
            </a:pPr>
            <a:endParaRPr lang="en-US" sz="2000" dirty="0" smtClean="0"/>
          </a:p>
          <a:p>
            <a:pPr>
              <a:buNone/>
            </a:pPr>
            <a:r>
              <a:rPr lang="en-US" sz="2000" dirty="0" smtClean="0"/>
              <a:t>Examples from literature:</a:t>
            </a:r>
          </a:p>
          <a:p>
            <a:pPr>
              <a:buNone/>
            </a:pPr>
            <a:endParaRPr lang="en-US" sz="1200" dirty="0" smtClean="0"/>
          </a:p>
          <a:p>
            <a:pPr>
              <a:buNone/>
            </a:pPr>
            <a:r>
              <a:rPr lang="en-US" sz="2000" dirty="0" smtClean="0"/>
              <a:t>“Tell that its sculptor well those passions read</a:t>
            </a:r>
          </a:p>
          <a:p>
            <a:pPr>
              <a:buNone/>
            </a:pPr>
            <a:r>
              <a:rPr lang="en-US" sz="2000" dirty="0" smtClean="0"/>
              <a:t>Which yet survive, stamped on these lifeless things,</a:t>
            </a:r>
          </a:p>
          <a:p>
            <a:pPr>
              <a:buNone/>
            </a:pPr>
            <a:r>
              <a:rPr lang="en-US" sz="2000" dirty="0" smtClean="0"/>
              <a:t>The hand that mocked them.”</a:t>
            </a:r>
          </a:p>
          <a:p>
            <a:pPr>
              <a:buNone/>
            </a:pPr>
            <a:r>
              <a:rPr lang="en-US" sz="2000" i="1" dirty="0" err="1" smtClean="0"/>
              <a:t>Ozymandias</a:t>
            </a:r>
            <a:r>
              <a:rPr lang="en-US" sz="2000" i="1" dirty="0" smtClean="0"/>
              <a:t>, </a:t>
            </a:r>
            <a:r>
              <a:rPr lang="en-US" sz="2000" dirty="0" smtClean="0"/>
              <a:t>by Percy </a:t>
            </a:r>
            <a:r>
              <a:rPr lang="en-US" sz="2000" dirty="0" err="1" smtClean="0"/>
              <a:t>Bysshe</a:t>
            </a:r>
            <a:r>
              <a:rPr lang="en-US" sz="2000" dirty="0" smtClean="0"/>
              <a:t> Shelley</a:t>
            </a:r>
          </a:p>
          <a:p>
            <a:pPr>
              <a:buNone/>
            </a:pPr>
            <a:endParaRPr lang="en-US" sz="2000" dirty="0" smtClean="0"/>
          </a:p>
          <a:p>
            <a:pPr>
              <a:buNone/>
            </a:pPr>
            <a:r>
              <a:rPr lang="en-US" sz="2000" dirty="0" smtClean="0"/>
              <a:t>Where is the synecdoche in those lines?</a:t>
            </a:r>
            <a:endParaRPr lang="en-US" sz="2000" dirty="0"/>
          </a:p>
        </p:txBody>
      </p:sp>
      <p:sp>
        <p:nvSpPr>
          <p:cNvPr id="4" name="Text Placeholder 3"/>
          <p:cNvSpPr>
            <a:spLocks noGrp="1"/>
          </p:cNvSpPr>
          <p:nvPr>
            <p:ph type="body" sz="half" idx="2"/>
          </p:nvPr>
        </p:nvSpPr>
        <p:spPr/>
        <p:txBody>
          <a:bodyPr>
            <a:noAutofit/>
          </a:bodyPr>
          <a:lstStyle/>
          <a:p>
            <a:r>
              <a:rPr lang="en-US" sz="2000" dirty="0" smtClean="0"/>
              <a:t>a literary device in which a part of something represents the whole or it may use a whole to represent a part.</a:t>
            </a:r>
          </a:p>
          <a:p>
            <a:endParaRPr lang="en-US" sz="1200" dirty="0" smtClean="0"/>
          </a:p>
          <a:p>
            <a:r>
              <a:rPr lang="en-US" sz="2000" dirty="0" smtClean="0"/>
              <a:t>It may also use larger groups to refer to smaller groups or vice versa. It may also call a thing by the name of the material it is made of or it may refer to a thing in a container or packing by the name of that container or packing.</a:t>
            </a:r>
            <a:endParaRPr lang="en-US" sz="2000" dirty="0"/>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Lyrical Poetry</a:t>
            </a:r>
            <a:endParaRPr lang="en-US" sz="3600" dirty="0"/>
          </a:p>
        </p:txBody>
      </p:sp>
      <p:sp>
        <p:nvSpPr>
          <p:cNvPr id="3" name="Content Placeholder 2"/>
          <p:cNvSpPr>
            <a:spLocks noGrp="1"/>
          </p:cNvSpPr>
          <p:nvPr>
            <p:ph idx="1"/>
          </p:nvPr>
        </p:nvSpPr>
        <p:spPr/>
        <p:txBody>
          <a:bodyPr>
            <a:normAutofit/>
          </a:bodyPr>
          <a:lstStyle/>
          <a:p>
            <a:pPr>
              <a:buNone/>
            </a:pPr>
            <a:r>
              <a:rPr lang="en-US" sz="2000" dirty="0" smtClean="0"/>
              <a:t>Examples of Lyric Poetry from the Romantic Movement:</a:t>
            </a:r>
          </a:p>
          <a:p>
            <a:pPr>
              <a:buNone/>
            </a:pPr>
            <a:endParaRPr lang="en-US" sz="2000" dirty="0" smtClean="0"/>
          </a:p>
          <a:p>
            <a:pPr>
              <a:buNone/>
            </a:pPr>
            <a:r>
              <a:rPr lang="en-US" sz="2000" dirty="0" smtClean="0"/>
              <a:t>“Day after day, day after day,</a:t>
            </a:r>
          </a:p>
          <a:p>
            <a:pPr>
              <a:buNone/>
            </a:pPr>
            <a:r>
              <a:rPr lang="en-US" sz="2000" dirty="0" smtClean="0"/>
              <a:t>We stuck, nor breath nor motion;</a:t>
            </a:r>
          </a:p>
          <a:p>
            <a:pPr>
              <a:buNone/>
            </a:pPr>
            <a:r>
              <a:rPr lang="en-US" sz="2000" dirty="0" smtClean="0"/>
              <a:t>As idle as a painted ship</a:t>
            </a:r>
          </a:p>
          <a:p>
            <a:pPr>
              <a:buNone/>
            </a:pPr>
            <a:r>
              <a:rPr lang="en-US" sz="2000" dirty="0" smtClean="0"/>
              <a:t>Upon a painted ocean</a:t>
            </a:r>
          </a:p>
          <a:p>
            <a:pPr>
              <a:buNone/>
            </a:pPr>
            <a:endParaRPr lang="en-US" sz="2000" dirty="0" smtClean="0"/>
          </a:p>
          <a:p>
            <a:pPr>
              <a:buNone/>
            </a:pPr>
            <a:r>
              <a:rPr lang="en-US" sz="2000" dirty="0" smtClean="0"/>
              <a:t>Water, water, every where,</a:t>
            </a:r>
          </a:p>
          <a:p>
            <a:pPr>
              <a:buNone/>
            </a:pPr>
            <a:r>
              <a:rPr lang="en-US" sz="2000" dirty="0" smtClean="0"/>
              <a:t>And all the boards did shrink;</a:t>
            </a:r>
          </a:p>
          <a:p>
            <a:pPr>
              <a:buNone/>
            </a:pPr>
            <a:r>
              <a:rPr lang="en-US" sz="2000" dirty="0" smtClean="0"/>
              <a:t>Water, water, every where,</a:t>
            </a:r>
          </a:p>
          <a:p>
            <a:pPr>
              <a:buNone/>
            </a:pPr>
            <a:r>
              <a:rPr lang="en-US" sz="2000" dirty="0" smtClean="0"/>
              <a:t>Nor any drop to drink.”</a:t>
            </a:r>
          </a:p>
          <a:p>
            <a:pPr>
              <a:buNone/>
            </a:pPr>
            <a:endParaRPr lang="en-US" sz="2000" dirty="0" smtClean="0"/>
          </a:p>
          <a:p>
            <a:pPr>
              <a:buNone/>
            </a:pPr>
            <a:r>
              <a:rPr lang="en-US" sz="2000" dirty="0" smtClean="0"/>
              <a:t>From “Rime of the Ancient Mariner” by Samuel Taylor Coleridge</a:t>
            </a:r>
            <a:endParaRPr lang="en-US" sz="2000" dirty="0"/>
          </a:p>
        </p:txBody>
      </p:sp>
      <p:sp>
        <p:nvSpPr>
          <p:cNvPr id="4" name="Text Placeholder 3"/>
          <p:cNvSpPr>
            <a:spLocks noGrp="1"/>
          </p:cNvSpPr>
          <p:nvPr>
            <p:ph type="body" sz="half" idx="2"/>
          </p:nvPr>
        </p:nvSpPr>
        <p:spPr/>
        <p:txBody>
          <a:bodyPr/>
          <a:lstStyle/>
          <a:p>
            <a:r>
              <a:rPr lang="en-US" sz="2000" dirty="0" smtClean="0"/>
              <a:t>a type of emotional songlike poetry, distinguished from dramatic and narrative poetry.</a:t>
            </a:r>
          </a:p>
          <a:p>
            <a:endParaRPr lang="en-US" sz="2000" dirty="0" smtClean="0"/>
          </a:p>
          <a:p>
            <a:r>
              <a:rPr lang="en-US" sz="2000" dirty="0" smtClean="0"/>
              <a:t>The word ‘Lyric’ comes from the Greek word ‘Lyre’, a stringed musical instrument.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Tragedy:</a:t>
            </a:r>
            <a:endParaRPr lang="en-US" sz="3600" dirty="0"/>
          </a:p>
        </p:txBody>
      </p:sp>
      <p:sp>
        <p:nvSpPr>
          <p:cNvPr id="3" name="Content Placeholder 2"/>
          <p:cNvSpPr>
            <a:spLocks noGrp="1"/>
          </p:cNvSpPr>
          <p:nvPr>
            <p:ph idx="1"/>
          </p:nvPr>
        </p:nvSpPr>
        <p:spPr/>
        <p:txBody>
          <a:bodyPr>
            <a:normAutofit fontScale="47500" lnSpcReduction="20000"/>
          </a:bodyPr>
          <a:lstStyle/>
          <a:p>
            <a:pPr>
              <a:buNone/>
            </a:pPr>
            <a:r>
              <a:rPr lang="en-US" sz="3840" dirty="0"/>
              <a:t>Aristotle defines Tragedy in his famous work “Poetics” as</a:t>
            </a:r>
            <a:r>
              <a:rPr lang="en-US" sz="3840" dirty="0" smtClean="0"/>
              <a:t>:</a:t>
            </a:r>
          </a:p>
          <a:p>
            <a:pPr>
              <a:buNone/>
            </a:pPr>
            <a:r>
              <a:rPr lang="en-US" sz="3840" dirty="0"/>
              <a:t>	</a:t>
            </a:r>
            <a:r>
              <a:rPr lang="en-US" sz="3840" dirty="0" smtClean="0"/>
              <a:t>“</a:t>
            </a:r>
            <a:r>
              <a:rPr lang="en-US" sz="3840" dirty="0"/>
              <a:t>Tragedy is an imitation of an action that is admirable, complete (composed of an introduction, a middle part and an ending), and possesses magnitude; in language made pleasurable, each of its species separated in different parts; performed by actors, not through narration; effecting through pity and fear the purification of such emotions.</a:t>
            </a:r>
            <a:r>
              <a:rPr lang="en-US" sz="3840" dirty="0" smtClean="0"/>
              <a:t>”</a:t>
            </a:r>
          </a:p>
          <a:p>
            <a:pPr>
              <a:buNone/>
            </a:pPr>
            <a:r>
              <a:rPr lang="en-US" sz="3840" dirty="0"/>
              <a:t>	</a:t>
            </a:r>
            <a:r>
              <a:rPr lang="en-US" sz="3840" dirty="0" smtClean="0"/>
              <a:t>From </a:t>
            </a:r>
            <a:r>
              <a:rPr lang="en-US" sz="3840" dirty="0"/>
              <a:t>the above definition, we can understand the objective of the Greek tragedies i.e. “…purification of such emotions” also </a:t>
            </a:r>
            <a:r>
              <a:rPr lang="en-US" sz="3840" dirty="0" smtClean="0"/>
              <a:t>called catharsis.”</a:t>
            </a:r>
          </a:p>
          <a:p>
            <a:pPr>
              <a:buNone/>
            </a:pPr>
            <a:r>
              <a:rPr lang="en-US" sz="3840" dirty="0" smtClean="0"/>
              <a:t>	Catharsis is a release of emotional tension, as after an overwhelming experience that restores or refreshes the spirit. </a:t>
            </a:r>
          </a:p>
          <a:p>
            <a:pPr>
              <a:buNone/>
            </a:pPr>
            <a:r>
              <a:rPr lang="en-US" sz="3840" dirty="0" smtClean="0"/>
              <a:t>What other tragedies can you think of that align with Aristotle’s definition?</a:t>
            </a:r>
          </a:p>
          <a:p>
            <a:pPr>
              <a:buNone/>
            </a:pPr>
            <a:endParaRPr lang="en-US" dirty="0"/>
          </a:p>
        </p:txBody>
      </p:sp>
      <p:sp>
        <p:nvSpPr>
          <p:cNvPr id="4" name="Text Placeholder 3"/>
          <p:cNvSpPr>
            <a:spLocks noGrp="1"/>
          </p:cNvSpPr>
          <p:nvPr>
            <p:ph type="body" sz="half" idx="2"/>
          </p:nvPr>
        </p:nvSpPr>
        <p:spPr/>
        <p:txBody>
          <a:bodyPr>
            <a:noAutofit/>
          </a:bodyPr>
          <a:lstStyle/>
          <a:p>
            <a:r>
              <a:rPr lang="en-US" sz="2400" dirty="0"/>
              <a:t>a play dealing with tragic events and having an unhappy ending, especially one concerning the downfall of the main character.</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Pastoral Poetry</a:t>
            </a:r>
            <a:endParaRPr lang="en-US" sz="3600" dirty="0"/>
          </a:p>
        </p:txBody>
      </p:sp>
      <p:sp>
        <p:nvSpPr>
          <p:cNvPr id="3" name="Content Placeholder 2"/>
          <p:cNvSpPr>
            <a:spLocks noGrp="1"/>
          </p:cNvSpPr>
          <p:nvPr>
            <p:ph idx="1"/>
          </p:nvPr>
        </p:nvSpPr>
        <p:spPr/>
        <p:txBody>
          <a:bodyPr>
            <a:normAutofit fontScale="92500" lnSpcReduction="20000"/>
          </a:bodyPr>
          <a:lstStyle/>
          <a:p>
            <a:pPr>
              <a:buNone/>
            </a:pPr>
            <a:r>
              <a:rPr lang="en-US" sz="2000" dirty="0" smtClean="0"/>
              <a:t>Examples:</a:t>
            </a:r>
          </a:p>
          <a:p>
            <a:pPr>
              <a:buNone/>
            </a:pPr>
            <a:endParaRPr lang="en-US" sz="2000" dirty="0" smtClean="0"/>
          </a:p>
          <a:p>
            <a:pPr>
              <a:buNone/>
            </a:pPr>
            <a:r>
              <a:rPr lang="en-US" sz="2000" i="1" dirty="0" smtClean="0"/>
              <a:t>“A belt of straw and ivy buds,</a:t>
            </a:r>
          </a:p>
          <a:p>
            <a:pPr>
              <a:buNone/>
            </a:pPr>
            <a:r>
              <a:rPr lang="en-US" sz="2000" i="1" dirty="0" smtClean="0"/>
              <a:t>With coral clasps and amber studs:</a:t>
            </a:r>
          </a:p>
          <a:p>
            <a:pPr>
              <a:buNone/>
            </a:pPr>
            <a:r>
              <a:rPr lang="en-US" sz="2000" i="1" dirty="0" smtClean="0"/>
              <a:t>And if these pleasures may thee move,</a:t>
            </a:r>
          </a:p>
          <a:p>
            <a:pPr>
              <a:buNone/>
            </a:pPr>
            <a:r>
              <a:rPr lang="en-US" sz="2000" i="1" dirty="0" smtClean="0"/>
              <a:t>Come live with me, and be my love.”</a:t>
            </a:r>
            <a:endParaRPr lang="en-US" sz="2000" dirty="0" smtClean="0"/>
          </a:p>
          <a:p>
            <a:pPr>
              <a:buNone/>
            </a:pPr>
            <a:r>
              <a:rPr lang="en-US" sz="2000" dirty="0" smtClean="0"/>
              <a:t>From “The Passionate Shepherd to his Love” by Christopher Marlowe</a:t>
            </a:r>
          </a:p>
          <a:p>
            <a:pPr>
              <a:buNone/>
            </a:pPr>
            <a:endParaRPr lang="en-US" sz="2000" dirty="0" smtClean="0"/>
          </a:p>
          <a:p>
            <a:pPr>
              <a:buNone/>
            </a:pPr>
            <a:r>
              <a:rPr lang="en-US" sz="2000" i="1" dirty="0" smtClean="0"/>
              <a:t>“The time has come for my groaning ox to drag</a:t>
            </a:r>
          </a:p>
          <a:p>
            <a:pPr>
              <a:buNone/>
            </a:pPr>
            <a:r>
              <a:rPr lang="en-US" sz="2000" i="1" dirty="0" smtClean="0"/>
              <a:t>My heavy plow across the fields, so that</a:t>
            </a:r>
          </a:p>
          <a:p>
            <a:pPr>
              <a:buNone/>
            </a:pPr>
            <a:r>
              <a:rPr lang="en-US" sz="2000" i="1" dirty="0" smtClean="0"/>
              <a:t>The plow blade shines as the furrow rubs   against it.</a:t>
            </a:r>
          </a:p>
          <a:p>
            <a:pPr>
              <a:buNone/>
            </a:pPr>
            <a:r>
              <a:rPr lang="en-US" sz="2000" i="1" dirty="0" smtClean="0"/>
              <a:t>Not till the earth has been twice plowed, so twice</a:t>
            </a:r>
          </a:p>
          <a:p>
            <a:pPr>
              <a:buNone/>
            </a:pPr>
            <a:r>
              <a:rPr lang="en-US" sz="2000" i="1" dirty="0" smtClean="0"/>
              <a:t>Exposed to sun and twice to coolness will</a:t>
            </a:r>
          </a:p>
          <a:p>
            <a:pPr>
              <a:buNone/>
            </a:pPr>
            <a:r>
              <a:rPr lang="en-US" sz="2000" i="1" dirty="0" smtClean="0"/>
              <a:t>It yield what the farmer prays for...”</a:t>
            </a:r>
          </a:p>
          <a:p>
            <a:pPr>
              <a:buNone/>
            </a:pPr>
            <a:r>
              <a:rPr lang="en-US" sz="2000" i="1" dirty="0" smtClean="0"/>
              <a:t>-Virgil (38 BC)</a:t>
            </a:r>
            <a:endParaRPr lang="en-US" sz="2000" dirty="0"/>
          </a:p>
        </p:txBody>
      </p:sp>
      <p:sp>
        <p:nvSpPr>
          <p:cNvPr id="4" name="Text Placeholder 3"/>
          <p:cNvSpPr>
            <a:spLocks noGrp="1"/>
          </p:cNvSpPr>
          <p:nvPr>
            <p:ph type="body" sz="half" idx="2"/>
          </p:nvPr>
        </p:nvSpPr>
        <p:spPr/>
        <p:txBody>
          <a:bodyPr/>
          <a:lstStyle/>
          <a:p>
            <a:r>
              <a:rPr lang="en-US" sz="2000" dirty="0" smtClean="0"/>
              <a:t>the pastoral tradition refers to a lineage of creative works that idealize rural life and landscapes, while the term “pastoral” refers to individual poems or other works in the tradition</a:t>
            </a:r>
            <a:r>
              <a:rPr lang="en-US" dirty="0" smtClean="0"/>
              <a:t>.</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Elegy</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sz="2000" dirty="0" smtClean="0"/>
              <a:t>Captain! my Captain! our fearful trip is done,</a:t>
            </a:r>
          </a:p>
          <a:p>
            <a:pPr>
              <a:buNone/>
            </a:pPr>
            <a:r>
              <a:rPr lang="en-US" sz="2000" dirty="0" smtClean="0"/>
              <a:t>The ship has </a:t>
            </a:r>
            <a:r>
              <a:rPr lang="en-US" sz="2000" dirty="0" err="1" smtClean="0"/>
              <a:t>weather’d</a:t>
            </a:r>
            <a:r>
              <a:rPr lang="en-US" sz="2000" dirty="0" smtClean="0"/>
              <a:t> every rack, the prize we sought is won,</a:t>
            </a:r>
          </a:p>
          <a:p>
            <a:pPr>
              <a:buNone/>
            </a:pPr>
            <a:r>
              <a:rPr lang="en-US" sz="2000" dirty="0" smtClean="0"/>
              <a:t>The port is near, the bells I hear, the people all exulting,</a:t>
            </a:r>
          </a:p>
          <a:p>
            <a:pPr>
              <a:buNone/>
            </a:pPr>
            <a:r>
              <a:rPr lang="en-US" sz="2000" dirty="0" smtClean="0"/>
              <a:t>While follow eyes the steady keel, the vessel grim and daring;                        </a:t>
            </a:r>
          </a:p>
          <a:p>
            <a:pPr>
              <a:buNone/>
            </a:pPr>
            <a:r>
              <a:rPr lang="en-US" sz="2000" dirty="0" smtClean="0"/>
              <a:t> 	But O heart! heart! heart!                           </a:t>
            </a:r>
          </a:p>
          <a:p>
            <a:pPr>
              <a:buNone/>
            </a:pPr>
            <a:r>
              <a:rPr lang="en-US" sz="2000" dirty="0" smtClean="0"/>
              <a:t>	 O the bleeding drops of red,                              </a:t>
            </a:r>
          </a:p>
          <a:p>
            <a:pPr>
              <a:buNone/>
            </a:pPr>
            <a:r>
              <a:rPr lang="en-US" sz="2000" dirty="0" smtClean="0"/>
              <a:t>	Where on the deck my Captain lies,                                </a:t>
            </a:r>
          </a:p>
          <a:p>
            <a:pPr>
              <a:buNone/>
            </a:pPr>
            <a:r>
              <a:rPr lang="en-US" sz="2000" dirty="0" smtClean="0"/>
              <a:t>	Fallen cold and dead.</a:t>
            </a:r>
          </a:p>
          <a:p>
            <a:pPr>
              <a:buNone/>
            </a:pPr>
            <a:endParaRPr lang="en-US" sz="2000" dirty="0" smtClean="0"/>
          </a:p>
          <a:p>
            <a:pPr>
              <a:buNone/>
            </a:pPr>
            <a:r>
              <a:rPr lang="en-US" sz="2000" dirty="0" smtClean="0"/>
              <a:t>Captain! my Captain! rise up and hear the bells;</a:t>
            </a:r>
          </a:p>
          <a:p>
            <a:pPr>
              <a:buNone/>
            </a:pPr>
            <a:r>
              <a:rPr lang="en-US" sz="2000" dirty="0" smtClean="0"/>
              <a:t>Rise up—for you the flag is flung—for you the bugle trills,</a:t>
            </a:r>
          </a:p>
          <a:p>
            <a:pPr>
              <a:buNone/>
            </a:pPr>
            <a:r>
              <a:rPr lang="en-US" sz="2000" dirty="0" smtClean="0"/>
              <a:t>For you bouquets and </a:t>
            </a:r>
            <a:r>
              <a:rPr lang="en-US" sz="2000" dirty="0" err="1" smtClean="0"/>
              <a:t>ribbon’d</a:t>
            </a:r>
            <a:r>
              <a:rPr lang="en-US" sz="2000" dirty="0" smtClean="0"/>
              <a:t> wreaths—for you the shores a-crowding,</a:t>
            </a:r>
          </a:p>
          <a:p>
            <a:pPr>
              <a:buNone/>
            </a:pPr>
            <a:r>
              <a:rPr lang="en-US" sz="2000" dirty="0" smtClean="0"/>
              <a:t>For you they call, the swaying mass, their eager faces turning;                         </a:t>
            </a:r>
          </a:p>
          <a:p>
            <a:pPr>
              <a:buNone/>
            </a:pPr>
            <a:r>
              <a:rPr lang="en-US" sz="2000" dirty="0" smtClean="0"/>
              <a:t>	Here Captain! dear father!                           </a:t>
            </a:r>
          </a:p>
          <a:p>
            <a:pPr>
              <a:buNone/>
            </a:pPr>
            <a:r>
              <a:rPr lang="en-US" sz="2000" dirty="0" smtClean="0"/>
              <a:t> 	This arm beneath your head!</a:t>
            </a:r>
          </a:p>
          <a:p>
            <a:pPr>
              <a:buNone/>
            </a:pPr>
            <a:r>
              <a:rPr lang="en-US" sz="2000" dirty="0" smtClean="0"/>
              <a:t>	It is some dream that on the deck                               </a:t>
            </a:r>
          </a:p>
          <a:p>
            <a:pPr>
              <a:buNone/>
            </a:pPr>
            <a:r>
              <a:rPr lang="en-US" sz="2000" dirty="0" smtClean="0"/>
              <a:t> 	You’ve fallen cold and dead.</a:t>
            </a:r>
          </a:p>
          <a:p>
            <a:pPr>
              <a:buNone/>
            </a:pPr>
            <a:endParaRPr lang="en-US" sz="2000" dirty="0" smtClean="0"/>
          </a:p>
          <a:p>
            <a:pPr>
              <a:buNone/>
            </a:pPr>
            <a:r>
              <a:rPr lang="en-US" sz="2000" dirty="0" smtClean="0"/>
              <a:t>My Captain does not answer, his lips are pale and still,</a:t>
            </a:r>
          </a:p>
          <a:p>
            <a:pPr>
              <a:buNone/>
            </a:pPr>
            <a:r>
              <a:rPr lang="en-US" sz="2000" dirty="0" smtClean="0"/>
              <a:t>My father does not feel my arm, he has no pulse nor will,</a:t>
            </a:r>
          </a:p>
          <a:p>
            <a:pPr>
              <a:buNone/>
            </a:pPr>
            <a:r>
              <a:rPr lang="en-US" sz="2000" dirty="0" smtClean="0"/>
              <a:t>The ship is </a:t>
            </a:r>
            <a:r>
              <a:rPr lang="en-US" sz="2000" dirty="0" err="1" smtClean="0"/>
              <a:t>anchor’d</a:t>
            </a:r>
            <a:r>
              <a:rPr lang="en-US" sz="2000" dirty="0" smtClean="0"/>
              <a:t> safe and sound, its voyage closed and done,</a:t>
            </a:r>
          </a:p>
          <a:p>
            <a:pPr>
              <a:buNone/>
            </a:pPr>
            <a:r>
              <a:rPr lang="en-US" sz="2000" dirty="0" smtClean="0"/>
              <a:t>From fearful trip the victor ship comes in with object won;                        </a:t>
            </a:r>
          </a:p>
          <a:p>
            <a:pPr>
              <a:buNone/>
            </a:pPr>
            <a:r>
              <a:rPr lang="en-US" sz="2000" dirty="0" smtClean="0"/>
              <a:t>	Exult O shores, and ring O bells!                           </a:t>
            </a:r>
          </a:p>
          <a:p>
            <a:pPr>
              <a:buNone/>
            </a:pPr>
            <a:r>
              <a:rPr lang="en-US" sz="2000" dirty="0" smtClean="0"/>
              <a:t>	But I with mournful tread,                              </a:t>
            </a:r>
          </a:p>
          <a:p>
            <a:pPr>
              <a:buNone/>
            </a:pPr>
            <a:r>
              <a:rPr lang="en-US" sz="2000" dirty="0" smtClean="0"/>
              <a:t>	Walk the deck my Captain lies,                                  </a:t>
            </a:r>
          </a:p>
          <a:p>
            <a:pPr>
              <a:buNone/>
            </a:pPr>
            <a:r>
              <a:rPr lang="en-US" sz="2000" dirty="0" smtClean="0"/>
              <a:t>	Fallen cold and dead.</a:t>
            </a:r>
          </a:p>
          <a:p>
            <a:pPr>
              <a:buNone/>
            </a:pPr>
            <a:endParaRPr lang="en-US" sz="2000" dirty="0" smtClean="0"/>
          </a:p>
          <a:p>
            <a:pPr>
              <a:buNone/>
            </a:pPr>
            <a:r>
              <a:rPr lang="en-US" sz="2000" dirty="0" smtClean="0"/>
              <a:t>“Captain, Oh My Captain” by Walt Whitman about Abraham Lincoln</a:t>
            </a:r>
            <a:endParaRPr lang="en-US" sz="2000" dirty="0"/>
          </a:p>
        </p:txBody>
      </p:sp>
      <p:sp>
        <p:nvSpPr>
          <p:cNvPr id="4" name="Text Placeholder 3"/>
          <p:cNvSpPr>
            <a:spLocks noGrp="1"/>
          </p:cNvSpPr>
          <p:nvPr>
            <p:ph type="body" sz="half" idx="2"/>
          </p:nvPr>
        </p:nvSpPr>
        <p:spPr/>
        <p:txBody>
          <a:bodyPr/>
          <a:lstStyle/>
          <a:p>
            <a:r>
              <a:rPr lang="en-US" dirty="0" smtClean="0"/>
              <a:t>a form of literature which can be defined as a poem or song in the form of elegiac couplets, written in honor of someone deceased. It typically laments or mourns the death of the individual.</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Foil</a:t>
            </a:r>
            <a:endParaRPr lang="en-US" sz="3600" dirty="0"/>
          </a:p>
        </p:txBody>
      </p:sp>
      <p:sp>
        <p:nvSpPr>
          <p:cNvPr id="3" name="Content Placeholder 2"/>
          <p:cNvSpPr>
            <a:spLocks noGrp="1"/>
          </p:cNvSpPr>
          <p:nvPr>
            <p:ph idx="1"/>
          </p:nvPr>
        </p:nvSpPr>
        <p:spPr/>
        <p:txBody>
          <a:bodyPr>
            <a:normAutofit/>
          </a:bodyPr>
          <a:lstStyle/>
          <a:p>
            <a:pPr>
              <a:buNone/>
            </a:pPr>
            <a:r>
              <a:rPr lang="en-US" sz="1800" dirty="0" smtClean="0"/>
              <a:t>Examples: </a:t>
            </a:r>
          </a:p>
          <a:p>
            <a:pPr>
              <a:buNone/>
            </a:pPr>
            <a:endParaRPr lang="en-US" sz="1800" dirty="0" smtClean="0"/>
          </a:p>
          <a:p>
            <a:pPr>
              <a:buNone/>
            </a:pPr>
            <a:r>
              <a:rPr lang="en-US" sz="1800" dirty="0" smtClean="0"/>
              <a:t>Milton’s “</a:t>
            </a:r>
            <a:r>
              <a:rPr lang="en-US" sz="1800" i="1" dirty="0" smtClean="0"/>
              <a:t>Paradise Lost Book I” </a:t>
            </a:r>
            <a:r>
              <a:rPr lang="en-US" sz="1800" dirty="0" smtClean="0"/>
              <a:t>is based on the comparison of two contrasting characters: God and Satan. Satan, in the entire work, appears as a foil to God. The negative traits of Satan and the positive traits of God are frequently compared which consequently brings to the surface not only the contrast between the two characters but also “justify the ways of God…” We reach a conclusion that it is only just for Satan to be expelled from the paradise because of his refusal to give in to the will of God.</a:t>
            </a:r>
          </a:p>
          <a:p>
            <a:pPr>
              <a:buNone/>
            </a:pPr>
            <a:endParaRPr lang="en-US" sz="1800" dirty="0" smtClean="0"/>
          </a:p>
          <a:p>
            <a:pPr>
              <a:buNone/>
            </a:pPr>
            <a:r>
              <a:rPr lang="en-US" sz="1800" dirty="0" smtClean="0"/>
              <a:t>What character is a foil to Victor Frankenstein?</a:t>
            </a:r>
            <a:endParaRPr lang="en-US" sz="1800" dirty="0"/>
          </a:p>
        </p:txBody>
      </p:sp>
      <p:sp>
        <p:nvSpPr>
          <p:cNvPr id="4" name="Text Placeholder 3"/>
          <p:cNvSpPr>
            <a:spLocks noGrp="1"/>
          </p:cNvSpPr>
          <p:nvPr>
            <p:ph type="body" sz="half" idx="2"/>
          </p:nvPr>
        </p:nvSpPr>
        <p:spPr/>
        <p:txBody>
          <a:bodyPr>
            <a:normAutofit/>
          </a:bodyPr>
          <a:lstStyle/>
          <a:p>
            <a:r>
              <a:rPr lang="en-US" sz="2000" dirty="0" smtClean="0"/>
              <a:t>a character that shows qualities that are in contrast with the qualities of another character with the objective to highlight the traits of the other character. </a:t>
            </a:r>
            <a:endParaRPr lang="en-US" sz="2000" dirty="0"/>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Anti-hero</a:t>
            </a:r>
            <a:endParaRPr lang="en-US" sz="3600" dirty="0"/>
          </a:p>
        </p:txBody>
      </p:sp>
      <p:sp>
        <p:nvSpPr>
          <p:cNvPr id="3" name="Content Placeholder 2"/>
          <p:cNvSpPr>
            <a:spLocks noGrp="1"/>
          </p:cNvSpPr>
          <p:nvPr>
            <p:ph idx="1"/>
          </p:nvPr>
        </p:nvSpPr>
        <p:spPr/>
        <p:txBody>
          <a:bodyPr>
            <a:normAutofit/>
          </a:bodyPr>
          <a:lstStyle/>
          <a:p>
            <a:pPr>
              <a:buNone/>
            </a:pPr>
            <a:r>
              <a:rPr lang="en-US" sz="2000" dirty="0" smtClean="0"/>
              <a:t>Anti-heroes in TV and movies:</a:t>
            </a:r>
          </a:p>
          <a:p>
            <a:pPr>
              <a:buNone/>
            </a:pPr>
            <a:endParaRPr lang="en-US" sz="2000" dirty="0" smtClean="0"/>
          </a:p>
          <a:p>
            <a:pPr>
              <a:buNone/>
            </a:pPr>
            <a:r>
              <a:rPr lang="en-US" sz="2000" dirty="0" smtClean="0"/>
              <a:t>Dexter, Gollum, and….</a:t>
            </a:r>
          </a:p>
          <a:p>
            <a:pPr>
              <a:buNone/>
            </a:pPr>
            <a:endParaRPr lang="en-US" sz="2000" dirty="0" smtClean="0"/>
          </a:p>
          <a:p>
            <a:pPr>
              <a:buNone/>
            </a:pPr>
            <a:endParaRPr lang="en-US" sz="2000" dirty="0" smtClean="0"/>
          </a:p>
          <a:p>
            <a:pPr>
              <a:buNone/>
            </a:pPr>
            <a:endParaRPr lang="en-US" sz="2000" dirty="0" smtClean="0"/>
          </a:p>
          <a:p>
            <a:pPr>
              <a:buNone/>
            </a:pPr>
            <a:r>
              <a:rPr lang="en-US" sz="2000" dirty="0" smtClean="0"/>
              <a:t>Anti-heroes in literature:</a:t>
            </a:r>
          </a:p>
          <a:p>
            <a:pPr>
              <a:buNone/>
            </a:pPr>
            <a:endParaRPr lang="en-US" sz="2000" dirty="0" smtClean="0"/>
          </a:p>
          <a:p>
            <a:pPr>
              <a:buNone/>
            </a:pPr>
            <a:r>
              <a:rPr lang="en-US" sz="2000" dirty="0" smtClean="0"/>
              <a:t>Gulliver in </a:t>
            </a:r>
            <a:r>
              <a:rPr lang="en-US" sz="2000" i="1" dirty="0" smtClean="0"/>
              <a:t>Gulliver’s Travels</a:t>
            </a:r>
          </a:p>
          <a:p>
            <a:pPr>
              <a:buNone/>
            </a:pPr>
            <a:r>
              <a:rPr lang="en-US" sz="2000" dirty="0" smtClean="0"/>
              <a:t>Jean </a:t>
            </a:r>
            <a:r>
              <a:rPr lang="en-US" sz="2000" dirty="0" err="1" smtClean="0"/>
              <a:t>Valjean</a:t>
            </a:r>
            <a:r>
              <a:rPr lang="en-US" sz="2000" dirty="0" smtClean="0"/>
              <a:t> in </a:t>
            </a:r>
            <a:r>
              <a:rPr lang="en-US" sz="2000" i="1" dirty="0" smtClean="0"/>
              <a:t>Les </a:t>
            </a:r>
            <a:r>
              <a:rPr lang="en-US" sz="2000" i="1" dirty="0" err="1" smtClean="0"/>
              <a:t>Miserable</a:t>
            </a:r>
            <a:r>
              <a:rPr lang="en-US" sz="2000" dirty="0" err="1" smtClean="0"/>
              <a:t>s</a:t>
            </a:r>
            <a:endParaRPr lang="en-US" sz="2000" dirty="0" smtClean="0"/>
          </a:p>
          <a:p>
            <a:pPr>
              <a:buNone/>
            </a:pPr>
            <a:r>
              <a:rPr lang="en-US" sz="2000" dirty="0" smtClean="0"/>
              <a:t>And….</a:t>
            </a:r>
            <a:endParaRPr lang="en-US" sz="2000" dirty="0"/>
          </a:p>
        </p:txBody>
      </p:sp>
      <p:sp>
        <p:nvSpPr>
          <p:cNvPr id="4" name="Text Placeholder 3"/>
          <p:cNvSpPr>
            <a:spLocks noGrp="1"/>
          </p:cNvSpPr>
          <p:nvPr>
            <p:ph type="body" sz="half" idx="2"/>
          </p:nvPr>
        </p:nvSpPr>
        <p:spPr/>
        <p:txBody>
          <a:bodyPr>
            <a:noAutofit/>
          </a:bodyPr>
          <a:lstStyle/>
          <a:p>
            <a:r>
              <a:rPr lang="en-US" sz="1800" dirty="0" smtClean="0"/>
              <a:t>A prominent character in a play or book that has characteristics opposite to that of a conventional hero. A protagonist is generally admired for his bravery, strength, charm, ingenuity etc., while an anti-hero is typically clumsy, unsolicited, and unskilled and has both good and bad qualities. Instead of having two different people to represent two extremes, an anti-hero combines both into one person and thus shows the real human nature.</a:t>
            </a:r>
            <a:endParaRPr lang="en-US" sz="1800" dirty="0"/>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Allegory</a:t>
            </a:r>
            <a:endParaRPr lang="en-US" sz="3600" dirty="0"/>
          </a:p>
        </p:txBody>
      </p:sp>
      <p:sp>
        <p:nvSpPr>
          <p:cNvPr id="3" name="Content Placeholder 2"/>
          <p:cNvSpPr>
            <a:spLocks noGrp="1"/>
          </p:cNvSpPr>
          <p:nvPr>
            <p:ph idx="1"/>
          </p:nvPr>
        </p:nvSpPr>
        <p:spPr/>
        <p:txBody>
          <a:bodyPr>
            <a:normAutofit lnSpcReduction="10000"/>
          </a:bodyPr>
          <a:lstStyle/>
          <a:p>
            <a:pPr>
              <a:buNone/>
            </a:pPr>
            <a:r>
              <a:rPr lang="en-US" sz="2000" i="1" dirty="0" smtClean="0"/>
              <a:t>Animal Farm, </a:t>
            </a:r>
            <a:r>
              <a:rPr lang="en-US" sz="2000" dirty="0" smtClean="0"/>
              <a:t>written by George Orwell, is an allegory that uses animals on a farm to describe the overthrow of the last of the Russian Tsars, Nicholas II, and the Communist Revolution of Russia before WW II. The actions of the animals on the farm are used to expose the greed and corruption of the revolution. </a:t>
            </a:r>
          </a:p>
          <a:p>
            <a:pPr>
              <a:buNone/>
            </a:pPr>
            <a:r>
              <a:rPr lang="en-US" sz="2000" dirty="0" smtClean="0"/>
              <a:t>Moral: Orwell makes his position clear about the Russian Revolution and exposes its evils.</a:t>
            </a:r>
          </a:p>
          <a:p>
            <a:pPr>
              <a:buNone/>
            </a:pPr>
            <a:endParaRPr lang="en-US" sz="2000" dirty="0" smtClean="0"/>
          </a:p>
          <a:p>
            <a:pPr>
              <a:buNone/>
            </a:pPr>
            <a:r>
              <a:rPr lang="en-US" sz="2000" dirty="0" smtClean="0"/>
              <a:t>John Bunyan’s </a:t>
            </a:r>
            <a:r>
              <a:rPr lang="en-US" sz="2000" i="1" dirty="0" smtClean="0"/>
              <a:t>Pilgrim’s Progress </a:t>
            </a:r>
            <a:r>
              <a:rPr lang="en-US" sz="2000" dirty="0" smtClean="0"/>
              <a:t>is an example of spiritual allegory. The ordinary sinner “Christian” leaves the City of Destruction and travels towards Celestial City, where God resides, for salvation. </a:t>
            </a:r>
          </a:p>
          <a:p>
            <a:pPr>
              <a:buNone/>
            </a:pPr>
            <a:r>
              <a:rPr lang="en-US" sz="2000" dirty="0" smtClean="0"/>
              <a:t>Moral: the road to Heaven is not easy and it is full of obstacles. </a:t>
            </a:r>
            <a:endParaRPr lang="en-US" sz="2000" dirty="0"/>
          </a:p>
        </p:txBody>
      </p:sp>
      <p:sp>
        <p:nvSpPr>
          <p:cNvPr id="4" name="Text Placeholder 3"/>
          <p:cNvSpPr>
            <a:spLocks noGrp="1"/>
          </p:cNvSpPr>
          <p:nvPr>
            <p:ph type="body" sz="half" idx="2"/>
          </p:nvPr>
        </p:nvSpPr>
        <p:spPr/>
        <p:txBody>
          <a:bodyPr>
            <a:normAutofit/>
          </a:bodyPr>
          <a:lstStyle/>
          <a:p>
            <a:r>
              <a:rPr lang="en-US" sz="2000" dirty="0" smtClean="0"/>
              <a:t>a figure of speech in which abstract ideas and principles are described in terms of characters, figures and events. The objective of its use is to preach some kind of a moral lesson.</a:t>
            </a:r>
            <a:endParaRPr lang="en-US" sz="2000" dirty="0"/>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Apposition</a:t>
            </a:r>
            <a:endParaRPr lang="en-US" sz="3600" dirty="0"/>
          </a:p>
        </p:txBody>
      </p:sp>
      <p:sp>
        <p:nvSpPr>
          <p:cNvPr id="3" name="Content Placeholder 2"/>
          <p:cNvSpPr>
            <a:spLocks noGrp="1"/>
          </p:cNvSpPr>
          <p:nvPr>
            <p:ph idx="1"/>
          </p:nvPr>
        </p:nvSpPr>
        <p:spPr/>
        <p:txBody>
          <a:bodyPr>
            <a:normAutofit/>
          </a:bodyPr>
          <a:lstStyle/>
          <a:p>
            <a:pPr>
              <a:buNone/>
            </a:pPr>
            <a:r>
              <a:rPr lang="en-US" sz="2000" dirty="0" smtClean="0"/>
              <a:t>Example:</a:t>
            </a:r>
          </a:p>
          <a:p>
            <a:pPr>
              <a:buNone/>
            </a:pPr>
            <a:endParaRPr lang="en-US" sz="2000" dirty="0" smtClean="0"/>
          </a:p>
          <a:p>
            <a:pPr>
              <a:buNone/>
            </a:pPr>
            <a:r>
              <a:rPr lang="en-US" sz="2000" dirty="0" smtClean="0"/>
              <a:t>Ms. Gallien, my English teacher…</a:t>
            </a:r>
          </a:p>
          <a:p>
            <a:pPr>
              <a:buNone/>
            </a:pPr>
            <a:endParaRPr lang="en-US" sz="2000" dirty="0" smtClean="0"/>
          </a:p>
          <a:p>
            <a:pPr>
              <a:buNone/>
            </a:pPr>
            <a:r>
              <a:rPr lang="en-US" sz="2000" dirty="0" smtClean="0"/>
              <a:t>Green bell peppers, the nastiest vegetable of all…</a:t>
            </a:r>
          </a:p>
          <a:p>
            <a:pPr>
              <a:buNone/>
            </a:pPr>
            <a:endParaRPr lang="en-US" sz="2000" dirty="0" smtClean="0"/>
          </a:p>
          <a:p>
            <a:pPr>
              <a:buNone/>
            </a:pPr>
            <a:r>
              <a:rPr lang="en-US" sz="2000" dirty="0" smtClean="0"/>
              <a:t>Please </a:t>
            </a:r>
            <a:r>
              <a:rPr lang="en-US" sz="2000" smtClean="0"/>
              <a:t>write three more </a:t>
            </a:r>
            <a:r>
              <a:rPr lang="en-US" sz="2000" dirty="0" smtClean="0"/>
              <a:t>appositive phrases:</a:t>
            </a:r>
            <a:endParaRPr lang="en-US" sz="2000" dirty="0"/>
          </a:p>
        </p:txBody>
      </p:sp>
      <p:sp>
        <p:nvSpPr>
          <p:cNvPr id="4" name="Text Placeholder 3"/>
          <p:cNvSpPr>
            <a:spLocks noGrp="1"/>
          </p:cNvSpPr>
          <p:nvPr>
            <p:ph type="body" sz="half" idx="2"/>
          </p:nvPr>
        </p:nvSpPr>
        <p:spPr/>
        <p:txBody>
          <a:bodyPr>
            <a:normAutofit/>
          </a:bodyPr>
          <a:lstStyle/>
          <a:p>
            <a:r>
              <a:rPr lang="en-US" sz="2000" dirty="0" smtClean="0"/>
              <a:t>A syntactical structure where a noun is followed by an noun phrase, where the noun phrase explains the noun further.</a:t>
            </a:r>
            <a:endParaRPr lang="en-US" sz="2000" dirty="0"/>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Ambiguity</a:t>
            </a:r>
            <a:endParaRPr lang="en-US" sz="3600" dirty="0"/>
          </a:p>
        </p:txBody>
      </p:sp>
      <p:sp>
        <p:nvSpPr>
          <p:cNvPr id="3" name="Content Placeholder 2"/>
          <p:cNvSpPr>
            <a:spLocks noGrp="1"/>
          </p:cNvSpPr>
          <p:nvPr>
            <p:ph idx="1"/>
          </p:nvPr>
        </p:nvSpPr>
        <p:spPr/>
        <p:txBody>
          <a:bodyPr>
            <a:normAutofit lnSpcReduction="10000"/>
          </a:bodyPr>
          <a:lstStyle/>
          <a:p>
            <a:pPr>
              <a:buNone/>
            </a:pPr>
            <a:r>
              <a:rPr lang="en-US" sz="2000" dirty="0" smtClean="0"/>
              <a:t>Examples:</a:t>
            </a:r>
          </a:p>
          <a:p>
            <a:pPr>
              <a:buNone/>
            </a:pPr>
            <a:r>
              <a:rPr lang="en-US" sz="2000" dirty="0" smtClean="0"/>
              <a:t>A good life depends on a liver.</a:t>
            </a:r>
          </a:p>
          <a:p>
            <a:pPr>
              <a:buNone/>
            </a:pPr>
            <a:r>
              <a:rPr lang="en-US" sz="2000" dirty="0" smtClean="0"/>
              <a:t>Each of us saw her duck.</a:t>
            </a:r>
          </a:p>
          <a:p>
            <a:pPr>
              <a:buNone/>
            </a:pPr>
            <a:endParaRPr lang="en-US" sz="2000" dirty="0" smtClean="0"/>
          </a:p>
          <a:p>
            <a:pPr>
              <a:buNone/>
            </a:pPr>
            <a:r>
              <a:rPr lang="en-US" sz="2000" dirty="0" smtClean="0"/>
              <a:t>Poetry Example:</a:t>
            </a:r>
          </a:p>
          <a:p>
            <a:pPr>
              <a:buNone/>
            </a:pPr>
            <a:endParaRPr lang="en-US" sz="2000" dirty="0" smtClean="0"/>
          </a:p>
          <a:p>
            <a:pPr>
              <a:buNone/>
            </a:pPr>
            <a:r>
              <a:rPr lang="en-US" sz="2000" dirty="0" smtClean="0"/>
              <a:t>“O Rose thou art sick.</a:t>
            </a:r>
          </a:p>
          <a:p>
            <a:pPr>
              <a:buNone/>
            </a:pPr>
            <a:r>
              <a:rPr lang="en-US" sz="2000" dirty="0" smtClean="0"/>
              <a:t>The invisible worm,</a:t>
            </a:r>
          </a:p>
          <a:p>
            <a:pPr>
              <a:buNone/>
            </a:pPr>
            <a:r>
              <a:rPr lang="en-US" sz="2000" dirty="0" smtClean="0"/>
              <a:t>That flies in the night</a:t>
            </a:r>
          </a:p>
          <a:p>
            <a:pPr>
              <a:buNone/>
            </a:pPr>
            <a:r>
              <a:rPr lang="en-US" sz="2000" dirty="0" smtClean="0"/>
              <a:t>In the howling storm:</a:t>
            </a:r>
          </a:p>
          <a:p>
            <a:pPr>
              <a:buNone/>
            </a:pPr>
            <a:r>
              <a:rPr lang="en-US" sz="2000" dirty="0" smtClean="0"/>
              <a:t>Has found out thy bed</a:t>
            </a:r>
          </a:p>
          <a:p>
            <a:pPr>
              <a:buNone/>
            </a:pPr>
            <a:r>
              <a:rPr lang="en-US" sz="2000" dirty="0" smtClean="0"/>
              <a:t>Of crimson joy;</a:t>
            </a:r>
          </a:p>
          <a:p>
            <a:pPr>
              <a:buNone/>
            </a:pPr>
            <a:r>
              <a:rPr lang="en-US" sz="2000" dirty="0" smtClean="0"/>
              <a:t>And his dark secret love</a:t>
            </a:r>
          </a:p>
          <a:p>
            <a:pPr>
              <a:buNone/>
            </a:pPr>
            <a:r>
              <a:rPr lang="en-US" sz="2000" dirty="0" smtClean="0"/>
              <a:t>Does thy life destroy”</a:t>
            </a:r>
          </a:p>
          <a:p>
            <a:pPr>
              <a:buNone/>
            </a:pPr>
            <a:endParaRPr lang="en-US" sz="2000" dirty="0" smtClean="0"/>
          </a:p>
          <a:p>
            <a:pPr>
              <a:buNone/>
            </a:pPr>
            <a:r>
              <a:rPr lang="en-US" sz="2000" dirty="0" smtClean="0"/>
              <a:t>-William Blake</a:t>
            </a:r>
          </a:p>
          <a:p>
            <a:pPr>
              <a:buNone/>
            </a:pPr>
            <a:endParaRPr lang="en-US" sz="2000" dirty="0" smtClean="0"/>
          </a:p>
          <a:p>
            <a:pPr>
              <a:buNone/>
            </a:pPr>
            <a:endParaRPr lang="en-US" sz="2000" dirty="0" smtClean="0"/>
          </a:p>
          <a:p>
            <a:pPr>
              <a:buNone/>
            </a:pPr>
            <a:endParaRPr lang="en-US" dirty="0"/>
          </a:p>
        </p:txBody>
      </p:sp>
      <p:sp>
        <p:nvSpPr>
          <p:cNvPr id="4" name="Text Placeholder 3"/>
          <p:cNvSpPr>
            <a:spLocks noGrp="1"/>
          </p:cNvSpPr>
          <p:nvPr>
            <p:ph type="body" sz="half" idx="2"/>
          </p:nvPr>
        </p:nvSpPr>
        <p:spPr/>
        <p:txBody>
          <a:bodyPr>
            <a:normAutofit/>
          </a:bodyPr>
          <a:lstStyle/>
          <a:p>
            <a:r>
              <a:rPr lang="en-US" sz="2000" dirty="0" smtClean="0"/>
              <a:t>a word, phrase, or statement which contains more than one meaning. This serves the purpose of lending a deeper meaning to a literary work. By introducing ambiguity in their works, writers give liberty to the readers to use their imagination to explore meanings.</a:t>
            </a:r>
            <a:endParaRPr lang="en-US" sz="2000" dirty="0"/>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Juxtaposition</a:t>
            </a:r>
            <a:endParaRPr lang="en-US" sz="3200" dirty="0"/>
          </a:p>
        </p:txBody>
      </p:sp>
      <p:sp>
        <p:nvSpPr>
          <p:cNvPr id="3" name="Content Placeholder 2"/>
          <p:cNvSpPr>
            <a:spLocks noGrp="1"/>
          </p:cNvSpPr>
          <p:nvPr>
            <p:ph idx="1"/>
          </p:nvPr>
        </p:nvSpPr>
        <p:spPr/>
        <p:txBody>
          <a:bodyPr>
            <a:normAutofit/>
          </a:bodyPr>
          <a:lstStyle/>
          <a:p>
            <a:pPr>
              <a:buNone/>
            </a:pPr>
            <a:r>
              <a:rPr lang="en-US" sz="2000" dirty="0" smtClean="0"/>
              <a:t>Example:</a:t>
            </a:r>
          </a:p>
          <a:p>
            <a:pPr>
              <a:buNone/>
            </a:pPr>
            <a:endParaRPr lang="en-US" sz="2000" dirty="0" smtClean="0"/>
          </a:p>
          <a:p>
            <a:pPr>
              <a:buNone/>
            </a:pPr>
            <a:r>
              <a:rPr lang="en-US" sz="2000" dirty="0" smtClean="0"/>
              <a:t>“It was the best of times, it was the worst of times, it was the age of wisdom, it was the age of foolishness, it was the epoch of belief, it was the epoch of incredulity, it was the season of Light, it was the season of Darkness, it was the spring of hope, it was the winter of despair, we had everything before us, we had nothing before us, we were all going direct to Heaven, we were all going direct the other way…”</a:t>
            </a:r>
          </a:p>
          <a:p>
            <a:pPr>
              <a:buNone/>
            </a:pPr>
            <a:endParaRPr lang="en-US" sz="2000" dirty="0" smtClean="0"/>
          </a:p>
          <a:p>
            <a:pPr>
              <a:buNone/>
            </a:pPr>
            <a:r>
              <a:rPr lang="en-US" sz="2000" i="1" dirty="0" smtClean="0"/>
              <a:t>A Tale of Two Cities </a:t>
            </a:r>
            <a:r>
              <a:rPr lang="en-US" sz="2000" dirty="0" smtClean="0"/>
              <a:t>by Charles Dickens</a:t>
            </a:r>
          </a:p>
          <a:p>
            <a:pPr>
              <a:buNone/>
            </a:pPr>
            <a:endParaRPr lang="en-US" sz="2000" dirty="0" smtClean="0"/>
          </a:p>
          <a:p>
            <a:pPr>
              <a:buNone/>
            </a:pPr>
            <a:r>
              <a:rPr lang="en-US" sz="2000" dirty="0" smtClean="0"/>
              <a:t>What ideas are being juxtaposed here?</a:t>
            </a:r>
            <a:endParaRPr lang="en-US" sz="2000" dirty="0"/>
          </a:p>
        </p:txBody>
      </p:sp>
      <p:sp>
        <p:nvSpPr>
          <p:cNvPr id="4" name="Text Placeholder 3"/>
          <p:cNvSpPr>
            <a:spLocks noGrp="1"/>
          </p:cNvSpPr>
          <p:nvPr>
            <p:ph type="body" sz="half" idx="2"/>
          </p:nvPr>
        </p:nvSpPr>
        <p:spPr/>
        <p:txBody>
          <a:bodyPr>
            <a:normAutofit lnSpcReduction="10000"/>
          </a:bodyPr>
          <a:lstStyle/>
          <a:p>
            <a:r>
              <a:rPr lang="en-US" sz="2000" dirty="0" smtClean="0"/>
              <a:t>a literary technique in which two or more ideas, places, characters and their actions are placed side by side in a narrative or poem for the purpose of developing comparisons and contrasts. The comparison drawn adds vividness to a given image, controls pacing of poem or a narrative and provides a logical connection between two various vague concepts.</a:t>
            </a:r>
            <a:endParaRPr lang="en-US" sz="2000" dirty="0"/>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Enjambment</a:t>
            </a:r>
            <a:endParaRPr lang="en-US" sz="3200" dirty="0"/>
          </a:p>
        </p:txBody>
      </p:sp>
      <p:sp>
        <p:nvSpPr>
          <p:cNvPr id="3" name="Content Placeholder 2"/>
          <p:cNvSpPr>
            <a:spLocks noGrp="1"/>
          </p:cNvSpPr>
          <p:nvPr>
            <p:ph idx="1"/>
          </p:nvPr>
        </p:nvSpPr>
        <p:spPr/>
        <p:txBody>
          <a:bodyPr>
            <a:normAutofit lnSpcReduction="10000"/>
          </a:bodyPr>
          <a:lstStyle/>
          <a:p>
            <a:pPr>
              <a:buNone/>
            </a:pPr>
            <a:r>
              <a:rPr lang="en-US" sz="1600" dirty="0" smtClean="0"/>
              <a:t>Example:</a:t>
            </a:r>
          </a:p>
          <a:p>
            <a:pPr>
              <a:buNone/>
            </a:pPr>
            <a:endParaRPr lang="en-US" sz="1600" dirty="0" smtClean="0"/>
          </a:p>
          <a:p>
            <a:pPr>
              <a:buNone/>
            </a:pPr>
            <a:r>
              <a:rPr lang="en-US" sz="1600" dirty="0" smtClean="0"/>
              <a:t>the back wings       </a:t>
            </a:r>
          </a:p>
          <a:p>
            <a:pPr>
              <a:buNone/>
            </a:pPr>
            <a:r>
              <a:rPr lang="en-US" sz="1600" dirty="0" smtClean="0"/>
              <a:t>of the       </a:t>
            </a:r>
          </a:p>
          <a:p>
            <a:pPr>
              <a:buNone/>
            </a:pPr>
            <a:endParaRPr lang="en-US" sz="1600" dirty="0" smtClean="0"/>
          </a:p>
          <a:p>
            <a:pPr>
              <a:buNone/>
            </a:pPr>
            <a:r>
              <a:rPr lang="en-US" sz="1600" dirty="0" smtClean="0"/>
              <a:t>hospital where       </a:t>
            </a:r>
          </a:p>
          <a:p>
            <a:pPr>
              <a:buNone/>
            </a:pPr>
            <a:r>
              <a:rPr lang="en-US" sz="1600" dirty="0" smtClean="0"/>
              <a:t>nothing      </a:t>
            </a:r>
          </a:p>
          <a:p>
            <a:pPr>
              <a:buNone/>
            </a:pPr>
            <a:endParaRPr lang="en-US" sz="1600" dirty="0" smtClean="0"/>
          </a:p>
          <a:p>
            <a:pPr>
              <a:buNone/>
            </a:pPr>
            <a:r>
              <a:rPr lang="en-US" sz="1600" dirty="0" smtClean="0"/>
              <a:t>will grow lie       </a:t>
            </a:r>
          </a:p>
          <a:p>
            <a:pPr>
              <a:buNone/>
            </a:pPr>
            <a:r>
              <a:rPr lang="en-US" sz="1600" dirty="0" smtClean="0"/>
              <a:t>cinders       </a:t>
            </a:r>
          </a:p>
          <a:p>
            <a:pPr>
              <a:buNone/>
            </a:pPr>
            <a:endParaRPr lang="en-US" sz="1600" dirty="0" smtClean="0"/>
          </a:p>
          <a:p>
            <a:pPr>
              <a:buNone/>
            </a:pPr>
            <a:r>
              <a:rPr lang="en-US" sz="1600" dirty="0" smtClean="0"/>
              <a:t>in which shine      </a:t>
            </a:r>
          </a:p>
          <a:p>
            <a:pPr>
              <a:buNone/>
            </a:pPr>
            <a:r>
              <a:rPr lang="en-US" sz="1600" dirty="0" smtClean="0"/>
              <a:t>the broken       </a:t>
            </a:r>
          </a:p>
          <a:p>
            <a:pPr>
              <a:buNone/>
            </a:pPr>
            <a:endParaRPr lang="en-US" sz="1600" dirty="0" smtClean="0"/>
          </a:p>
          <a:p>
            <a:pPr>
              <a:buNone/>
            </a:pPr>
            <a:r>
              <a:rPr lang="en-US" sz="1600" dirty="0" smtClean="0"/>
              <a:t>pieces of a green       </a:t>
            </a:r>
          </a:p>
          <a:p>
            <a:pPr>
              <a:buNone/>
            </a:pPr>
            <a:r>
              <a:rPr lang="en-US" sz="1600" dirty="0" smtClean="0"/>
              <a:t>bottle </a:t>
            </a:r>
          </a:p>
          <a:p>
            <a:pPr>
              <a:buNone/>
            </a:pPr>
            <a:endParaRPr lang="en-US" sz="1600" dirty="0" smtClean="0"/>
          </a:p>
          <a:p>
            <a:pPr>
              <a:buNone/>
            </a:pPr>
            <a:r>
              <a:rPr lang="en-US" sz="1600" dirty="0" smtClean="0"/>
              <a:t>“Between Walls” William Carlos Williams</a:t>
            </a:r>
          </a:p>
          <a:p>
            <a:pPr>
              <a:buNone/>
            </a:pPr>
            <a:endParaRPr lang="en-US" sz="1600" dirty="0" smtClean="0"/>
          </a:p>
          <a:p>
            <a:pPr>
              <a:buNone/>
            </a:pPr>
            <a:r>
              <a:rPr lang="en-US" sz="1600" dirty="0" smtClean="0"/>
              <a:t>What is the effect of the enjambment on the tone of the poem?</a:t>
            </a:r>
          </a:p>
          <a:p>
            <a:pPr>
              <a:buNone/>
            </a:pPr>
            <a:endParaRPr lang="en-US" dirty="0"/>
          </a:p>
        </p:txBody>
      </p:sp>
      <p:sp>
        <p:nvSpPr>
          <p:cNvPr id="4" name="Text Placeholder 3"/>
          <p:cNvSpPr>
            <a:spLocks noGrp="1"/>
          </p:cNvSpPr>
          <p:nvPr>
            <p:ph type="body" sz="half" idx="2"/>
          </p:nvPr>
        </p:nvSpPr>
        <p:spPr/>
        <p:txBody>
          <a:bodyPr>
            <a:normAutofit/>
          </a:bodyPr>
          <a:lstStyle/>
          <a:p>
            <a:r>
              <a:rPr lang="en-US" sz="2000" dirty="0" smtClean="0"/>
              <a:t>The running-over of a sentence or phrase from one poetic line to the next, without terminal punctuation; the opposite of end-stopped.</a:t>
            </a:r>
            <a:endParaRPr lang="en-US" sz="2000" dirty="0"/>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End-Stopped</a:t>
            </a:r>
            <a:endParaRPr lang="en-US" sz="3200" dirty="0"/>
          </a:p>
        </p:txBody>
      </p:sp>
      <p:sp>
        <p:nvSpPr>
          <p:cNvPr id="3" name="Content Placeholder 2"/>
          <p:cNvSpPr>
            <a:spLocks noGrp="1"/>
          </p:cNvSpPr>
          <p:nvPr>
            <p:ph idx="1"/>
          </p:nvPr>
        </p:nvSpPr>
        <p:spPr/>
        <p:txBody>
          <a:bodyPr>
            <a:normAutofit/>
          </a:bodyPr>
          <a:lstStyle/>
          <a:p>
            <a:pPr>
              <a:buNone/>
            </a:pPr>
            <a:r>
              <a:rPr lang="en-US" sz="1600" dirty="0" smtClean="0"/>
              <a:t>Examples:</a:t>
            </a:r>
          </a:p>
          <a:p>
            <a:pPr>
              <a:buNone/>
            </a:pPr>
            <a:endParaRPr lang="en-US" sz="1600" dirty="0" smtClean="0"/>
          </a:p>
          <a:p>
            <a:pPr>
              <a:buNone/>
            </a:pPr>
            <a:r>
              <a:rPr lang="en-US" sz="1600" dirty="0" smtClean="0"/>
              <a:t>Then say not man’s imperfect, Heav’n in fault;</a:t>
            </a:r>
          </a:p>
          <a:p>
            <a:pPr>
              <a:buNone/>
            </a:pPr>
            <a:r>
              <a:rPr lang="en-US" sz="1600" dirty="0" smtClean="0"/>
              <a:t>Say rather, man’s as perfect as he ought:</a:t>
            </a:r>
          </a:p>
          <a:p>
            <a:pPr>
              <a:buNone/>
            </a:pPr>
            <a:r>
              <a:rPr lang="en-US" sz="1600" dirty="0" smtClean="0"/>
              <a:t>His knowledge </a:t>
            </a:r>
            <a:r>
              <a:rPr lang="en-US" sz="1600" dirty="0" err="1" smtClean="0"/>
              <a:t>measur’d</a:t>
            </a:r>
            <a:r>
              <a:rPr lang="en-US" sz="1600" dirty="0" smtClean="0"/>
              <a:t> to his state and place,  </a:t>
            </a:r>
          </a:p>
          <a:p>
            <a:pPr>
              <a:buNone/>
            </a:pPr>
            <a:r>
              <a:rPr lang="en-US" sz="1600" dirty="0" smtClean="0"/>
              <a:t>His time a moment, and a point his space.</a:t>
            </a:r>
          </a:p>
          <a:p>
            <a:pPr>
              <a:buNone/>
            </a:pPr>
            <a:r>
              <a:rPr lang="en-US" sz="1600" dirty="0" smtClean="0"/>
              <a:t>If to be perfect in a certain sphere,</a:t>
            </a:r>
          </a:p>
          <a:p>
            <a:pPr>
              <a:buNone/>
            </a:pPr>
            <a:r>
              <a:rPr lang="en-US" sz="1600" dirty="0" smtClean="0"/>
              <a:t>What matter, soon or late, or here or there? </a:t>
            </a:r>
          </a:p>
          <a:p>
            <a:pPr>
              <a:buNone/>
            </a:pPr>
            <a:r>
              <a:rPr lang="en-US" sz="1600" dirty="0" smtClean="0"/>
              <a:t>The blest today is as completely so,</a:t>
            </a:r>
          </a:p>
          <a:p>
            <a:pPr>
              <a:buNone/>
            </a:pPr>
            <a:r>
              <a:rPr lang="en-US" sz="1600" dirty="0" smtClean="0"/>
              <a:t>As who began a thousand years ago.  </a:t>
            </a:r>
          </a:p>
          <a:p>
            <a:pPr>
              <a:buNone/>
            </a:pPr>
            <a:endParaRPr lang="en-US" sz="1600" dirty="0" smtClean="0"/>
          </a:p>
          <a:p>
            <a:pPr>
              <a:buNone/>
            </a:pPr>
            <a:r>
              <a:rPr lang="en-US" sz="1600" dirty="0" smtClean="0"/>
              <a:t>“An Essay on Man: Epistle 1”</a:t>
            </a:r>
          </a:p>
          <a:p>
            <a:pPr>
              <a:buNone/>
            </a:pPr>
            <a:r>
              <a:rPr lang="en-US" sz="1600" dirty="0" smtClean="0"/>
              <a:t>Alexander Pope</a:t>
            </a:r>
          </a:p>
          <a:p>
            <a:pPr>
              <a:buNone/>
            </a:pPr>
            <a:endParaRPr lang="en-US" sz="1600" dirty="0" smtClean="0"/>
          </a:p>
          <a:p>
            <a:pPr>
              <a:buNone/>
            </a:pPr>
            <a:r>
              <a:rPr lang="en-US" sz="1600" dirty="0" smtClean="0"/>
              <a:t>In contrast to the poem on the previous slide, how is the tone in these rhyming couplets affected by the end-stopped lines?</a:t>
            </a:r>
            <a:endParaRPr lang="en-US" sz="1600" dirty="0"/>
          </a:p>
        </p:txBody>
      </p:sp>
      <p:sp>
        <p:nvSpPr>
          <p:cNvPr id="4" name="Text Placeholder 3"/>
          <p:cNvSpPr>
            <a:spLocks noGrp="1"/>
          </p:cNvSpPr>
          <p:nvPr>
            <p:ph type="body" sz="half" idx="2"/>
          </p:nvPr>
        </p:nvSpPr>
        <p:spPr/>
        <p:txBody>
          <a:bodyPr>
            <a:normAutofit/>
          </a:bodyPr>
          <a:lstStyle/>
          <a:p>
            <a:r>
              <a:rPr lang="en-US" sz="2000" dirty="0" smtClean="0"/>
              <a:t>A metrical line ending at a grammatical boundary or break—such as a dash or closing parenthesis—or with punctuation such as a colon, a semicolon, or a period. A line is considered end-stopped, too, if it contains a complete phrase.</a:t>
            </a:r>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Motif:</a:t>
            </a:r>
            <a:endParaRPr lang="en-US" sz="3600" dirty="0"/>
          </a:p>
        </p:txBody>
      </p:sp>
      <p:sp>
        <p:nvSpPr>
          <p:cNvPr id="3" name="Content Placeholder 2"/>
          <p:cNvSpPr>
            <a:spLocks noGrp="1"/>
          </p:cNvSpPr>
          <p:nvPr>
            <p:ph idx="1"/>
          </p:nvPr>
        </p:nvSpPr>
        <p:spPr/>
        <p:txBody>
          <a:bodyPr>
            <a:noAutofit/>
          </a:bodyPr>
          <a:lstStyle/>
          <a:p>
            <a:pPr>
              <a:buNone/>
            </a:pPr>
            <a:r>
              <a:rPr lang="en-US" sz="2000" dirty="0" smtClean="0"/>
              <a:t>Example:</a:t>
            </a:r>
          </a:p>
          <a:p>
            <a:pPr>
              <a:buNone/>
            </a:pPr>
            <a:r>
              <a:rPr lang="en-US" sz="2000" dirty="0" smtClean="0"/>
              <a:t>The motif of weather </a:t>
            </a:r>
            <a:r>
              <a:rPr lang="en-US" sz="2000" dirty="0"/>
              <a:t>in </a:t>
            </a:r>
            <a:r>
              <a:rPr lang="en-US" sz="2000" i="1" dirty="0"/>
              <a:t>The Great Gatsby </a:t>
            </a:r>
            <a:r>
              <a:rPr lang="en-US" sz="2000" dirty="0"/>
              <a:t>unfailingly matches the emotional and narrative tone of the story. Gatsby and Daisy’s reunion begins amid a pouring rain, proving awkward and melancholy; their love reawakens just as the sun begins to come out. Gatsby’s climactic confrontation with Tom occurs on the hottest day of the summer, under the scorching sun (like the fatal encounter between </a:t>
            </a:r>
            <a:r>
              <a:rPr lang="en-US" sz="2000" dirty="0" err="1"/>
              <a:t>Mercutio</a:t>
            </a:r>
            <a:r>
              <a:rPr lang="en-US" sz="2000" dirty="0"/>
              <a:t> and </a:t>
            </a:r>
            <a:r>
              <a:rPr lang="en-US" sz="2000" dirty="0" err="1"/>
              <a:t>Tybalt</a:t>
            </a:r>
            <a:r>
              <a:rPr lang="en-US" sz="2000" dirty="0"/>
              <a:t> in Romeo and Juliet). Wilson kills Gatsby on the first day of autumn, as Gatsby floats in his pool despite a palpable chill in the air—a symbolic attempt to stop time and restore his relationship with Daisy to the way it was five years before, in 1917</a:t>
            </a:r>
            <a:r>
              <a:rPr lang="en-US" sz="2000" dirty="0" smtClean="0"/>
              <a:t>.</a:t>
            </a:r>
          </a:p>
          <a:p>
            <a:pPr>
              <a:buNone/>
            </a:pPr>
            <a:r>
              <a:rPr lang="en-US" sz="2000" dirty="0" smtClean="0"/>
              <a:t>What other motifs can you think of in </a:t>
            </a:r>
            <a:r>
              <a:rPr lang="en-US" sz="2000" i="1" dirty="0" smtClean="0"/>
              <a:t>The Great Gatsby</a:t>
            </a:r>
            <a:r>
              <a:rPr lang="en-US" sz="2000" dirty="0" smtClean="0"/>
              <a:t>?</a:t>
            </a:r>
            <a:endParaRPr lang="en-US" sz="2000" dirty="0"/>
          </a:p>
        </p:txBody>
      </p:sp>
      <p:sp>
        <p:nvSpPr>
          <p:cNvPr id="4" name="Text Placeholder 3"/>
          <p:cNvSpPr>
            <a:spLocks noGrp="1"/>
          </p:cNvSpPr>
          <p:nvPr>
            <p:ph type="body" sz="half" idx="2"/>
          </p:nvPr>
        </p:nvSpPr>
        <p:spPr/>
        <p:txBody>
          <a:bodyPr>
            <a:normAutofit/>
          </a:bodyPr>
          <a:lstStyle/>
          <a:p>
            <a:r>
              <a:rPr lang="en-US" sz="3600" dirty="0"/>
              <a:t>a distinctive feature or dominant idea in an artistic or literary </a:t>
            </a:r>
            <a:r>
              <a:rPr lang="en-US" sz="3600" dirty="0" smtClean="0"/>
              <a:t>composition</a:t>
            </a:r>
            <a:endParaRPr lang="en-US" sz="36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Epigraph</a:t>
            </a:r>
            <a:endParaRPr lang="en-US" sz="3200" dirty="0"/>
          </a:p>
        </p:txBody>
      </p:sp>
      <p:sp>
        <p:nvSpPr>
          <p:cNvPr id="3" name="Content Placeholder 2"/>
          <p:cNvSpPr>
            <a:spLocks noGrp="1"/>
          </p:cNvSpPr>
          <p:nvPr>
            <p:ph idx="1"/>
          </p:nvPr>
        </p:nvSpPr>
        <p:spPr/>
        <p:txBody>
          <a:bodyPr>
            <a:normAutofit/>
          </a:bodyPr>
          <a:lstStyle/>
          <a:p>
            <a:pPr>
              <a:buNone/>
            </a:pPr>
            <a:r>
              <a:rPr lang="en-US" sz="1800" dirty="0" smtClean="0"/>
              <a:t>A few famous epigraphs:</a:t>
            </a:r>
          </a:p>
          <a:p>
            <a:pPr>
              <a:buNone/>
            </a:pPr>
            <a:endParaRPr lang="en-US" sz="1800" dirty="0" smtClean="0"/>
          </a:p>
          <a:p>
            <a:pPr>
              <a:buNone/>
            </a:pPr>
            <a:r>
              <a:rPr lang="en-US" sz="1800" dirty="0" smtClean="0"/>
              <a:t>“Fairy tales are more than true: not because they tell us that dragons exist, but because they tell us that dragons can be beaten.” GK </a:t>
            </a:r>
            <a:r>
              <a:rPr lang="en-US" sz="1800" dirty="0" err="1" smtClean="0"/>
              <a:t>Chesterson</a:t>
            </a:r>
            <a:endParaRPr lang="en-US" sz="1800" dirty="0" smtClean="0"/>
          </a:p>
          <a:p>
            <a:pPr>
              <a:buNone/>
            </a:pPr>
            <a:r>
              <a:rPr lang="en-US" sz="1800" dirty="0" smtClean="0"/>
              <a:t>From </a:t>
            </a:r>
            <a:r>
              <a:rPr lang="en-US" sz="1800" i="1" dirty="0" err="1" smtClean="0"/>
              <a:t>Coraline</a:t>
            </a:r>
            <a:r>
              <a:rPr lang="en-US" sz="1800" i="1" dirty="0" smtClean="0"/>
              <a:t> </a:t>
            </a:r>
            <a:r>
              <a:rPr lang="en-US" sz="1800" dirty="0" smtClean="0"/>
              <a:t>by Neil </a:t>
            </a:r>
            <a:r>
              <a:rPr lang="en-US" sz="1800" dirty="0" err="1" smtClean="0"/>
              <a:t>Gaiman</a:t>
            </a:r>
            <a:endParaRPr lang="en-US" sz="1800" dirty="0" smtClean="0"/>
          </a:p>
          <a:p>
            <a:pPr>
              <a:buNone/>
            </a:pPr>
            <a:endParaRPr lang="en-US" sz="1800" dirty="0" smtClean="0"/>
          </a:p>
          <a:p>
            <a:pPr>
              <a:buNone/>
            </a:pPr>
            <a:r>
              <a:rPr lang="en-US" sz="1800" dirty="0" smtClean="0"/>
              <a:t>“If they give you ruled paper, write the other way.” Juan Ramon </a:t>
            </a:r>
            <a:r>
              <a:rPr lang="en-US" sz="1800" dirty="0" err="1" smtClean="0"/>
              <a:t>Jiménez</a:t>
            </a:r>
            <a:endParaRPr lang="en-US" sz="1800" dirty="0" smtClean="0"/>
          </a:p>
          <a:p>
            <a:pPr>
              <a:buNone/>
            </a:pPr>
            <a:r>
              <a:rPr lang="en-US" sz="1800" dirty="0" smtClean="0"/>
              <a:t>From </a:t>
            </a:r>
            <a:r>
              <a:rPr lang="en-US" sz="1800" i="1" dirty="0" smtClean="0"/>
              <a:t>Fahrenheit 451 </a:t>
            </a:r>
            <a:r>
              <a:rPr lang="en-US" sz="1800" dirty="0" smtClean="0"/>
              <a:t>by Ray Bradbury</a:t>
            </a:r>
          </a:p>
          <a:p>
            <a:pPr>
              <a:buNone/>
            </a:pPr>
            <a:endParaRPr lang="en-US" sz="1800" dirty="0" smtClean="0"/>
          </a:p>
          <a:p>
            <a:pPr>
              <a:buNone/>
            </a:pPr>
            <a:r>
              <a:rPr lang="en-US" sz="1800" dirty="0" smtClean="0"/>
              <a:t>“Lawyers, I suppose, were children once.”</a:t>
            </a:r>
          </a:p>
          <a:p>
            <a:pPr>
              <a:buNone/>
            </a:pPr>
            <a:r>
              <a:rPr lang="en-US" sz="1800" dirty="0" smtClean="0"/>
              <a:t>-Charles Lamb</a:t>
            </a:r>
          </a:p>
          <a:p>
            <a:pPr>
              <a:buNone/>
            </a:pPr>
            <a:r>
              <a:rPr lang="en-US" sz="1800" dirty="0" smtClean="0"/>
              <a:t>From </a:t>
            </a:r>
            <a:r>
              <a:rPr lang="en-US" sz="1800" i="1" dirty="0" smtClean="0"/>
              <a:t>To Kill a Mockingbird </a:t>
            </a:r>
            <a:r>
              <a:rPr lang="en-US" sz="1800" dirty="0" smtClean="0"/>
              <a:t>by Harper Lee</a:t>
            </a:r>
          </a:p>
          <a:p>
            <a:pPr>
              <a:buNone/>
            </a:pPr>
            <a:endParaRPr lang="en-US" sz="1800" dirty="0" smtClean="0"/>
          </a:p>
          <a:p>
            <a:pPr>
              <a:buNone/>
            </a:pPr>
            <a:r>
              <a:rPr lang="en-US" sz="1800" dirty="0" smtClean="0"/>
              <a:t>What would you infer the themes are of the above novels?</a:t>
            </a:r>
            <a:endParaRPr lang="en-US" sz="1800" dirty="0"/>
          </a:p>
        </p:txBody>
      </p:sp>
      <p:sp>
        <p:nvSpPr>
          <p:cNvPr id="4" name="Text Placeholder 3"/>
          <p:cNvSpPr>
            <a:spLocks noGrp="1"/>
          </p:cNvSpPr>
          <p:nvPr>
            <p:ph type="body" sz="half" idx="2"/>
          </p:nvPr>
        </p:nvSpPr>
        <p:spPr/>
        <p:txBody>
          <a:bodyPr>
            <a:normAutofit/>
          </a:bodyPr>
          <a:lstStyle/>
          <a:p>
            <a:r>
              <a:rPr lang="en-US" sz="2000" dirty="0" smtClean="0"/>
              <a:t>A short quotation or saying at the beginning of a book or chapter, intended to suggest its theme.</a:t>
            </a:r>
            <a:endParaRPr lang="en-US" sz="2000" dirty="0"/>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Epigram</a:t>
            </a:r>
            <a:endParaRPr lang="en-US" sz="3200" dirty="0"/>
          </a:p>
        </p:txBody>
      </p:sp>
      <p:sp>
        <p:nvSpPr>
          <p:cNvPr id="3" name="Content Placeholder 2"/>
          <p:cNvSpPr>
            <a:spLocks noGrp="1"/>
          </p:cNvSpPr>
          <p:nvPr>
            <p:ph idx="1"/>
          </p:nvPr>
        </p:nvSpPr>
        <p:spPr/>
        <p:txBody>
          <a:bodyPr>
            <a:normAutofit/>
          </a:bodyPr>
          <a:lstStyle/>
          <a:p>
            <a:pPr>
              <a:buNone/>
            </a:pPr>
            <a:r>
              <a:rPr lang="en-US" sz="2000" dirty="0" smtClean="0"/>
              <a:t>Some fun ones:</a:t>
            </a:r>
          </a:p>
          <a:p>
            <a:pPr>
              <a:buNone/>
            </a:pPr>
            <a:endParaRPr lang="en-US" sz="2000" dirty="0" smtClean="0"/>
          </a:p>
          <a:p>
            <a:pPr>
              <a:buNone/>
            </a:pPr>
            <a:r>
              <a:rPr lang="en-US" sz="2000" dirty="0" smtClean="0"/>
              <a:t>“Little strokes/Fell great oaks” Benjamin Franklin</a:t>
            </a:r>
          </a:p>
          <a:p>
            <a:pPr>
              <a:buNone/>
            </a:pPr>
            <a:endParaRPr lang="en-US" sz="2000" dirty="0" smtClean="0"/>
          </a:p>
          <a:p>
            <a:pPr>
              <a:buNone/>
            </a:pPr>
            <a:r>
              <a:rPr lang="en-US" sz="2000" dirty="0" smtClean="0"/>
              <a:t>“Here is my wife: here let her lie! Now she is at rest, and so am I” John Dryden</a:t>
            </a:r>
          </a:p>
          <a:p>
            <a:pPr>
              <a:buNone/>
            </a:pPr>
            <a:endParaRPr lang="en-US" sz="2000" dirty="0" smtClean="0"/>
          </a:p>
          <a:p>
            <a:pPr>
              <a:buNone/>
            </a:pPr>
            <a:r>
              <a:rPr lang="en-US" sz="2000" dirty="0" smtClean="0"/>
              <a:t>“Candy/Is dandy/But liquor/Is quicker”</a:t>
            </a:r>
          </a:p>
          <a:p>
            <a:pPr>
              <a:buNone/>
            </a:pPr>
            <a:r>
              <a:rPr lang="en-US" sz="2000" dirty="0" smtClean="0"/>
              <a:t>Ogden Nash</a:t>
            </a:r>
          </a:p>
          <a:p>
            <a:pPr>
              <a:buNone/>
            </a:pPr>
            <a:endParaRPr lang="en-US" sz="2000" dirty="0" smtClean="0"/>
          </a:p>
          <a:p>
            <a:pPr>
              <a:buNone/>
            </a:pPr>
            <a:r>
              <a:rPr lang="en-US" sz="2000" dirty="0" smtClean="0"/>
              <a:t>“To be safe of the fourth/Don’t buy a fifth on the third” James H. </a:t>
            </a:r>
            <a:r>
              <a:rPr lang="en-US" sz="2000" dirty="0" err="1" smtClean="0"/>
              <a:t>Muehlbauer</a:t>
            </a:r>
            <a:endParaRPr lang="en-US" sz="2000" dirty="0" smtClean="0"/>
          </a:p>
          <a:p>
            <a:pPr>
              <a:buNone/>
            </a:pPr>
            <a:endParaRPr lang="en-US" sz="2000" dirty="0" smtClean="0"/>
          </a:p>
          <a:p>
            <a:pPr>
              <a:buNone/>
            </a:pPr>
            <a:r>
              <a:rPr lang="en-US" sz="2000" dirty="0" smtClean="0"/>
              <a:t>Copy your favorite!</a:t>
            </a:r>
            <a:endParaRPr lang="en-US" sz="2000" dirty="0"/>
          </a:p>
        </p:txBody>
      </p:sp>
      <p:sp>
        <p:nvSpPr>
          <p:cNvPr id="4" name="Text Placeholder 3"/>
          <p:cNvSpPr>
            <a:spLocks noGrp="1"/>
          </p:cNvSpPr>
          <p:nvPr>
            <p:ph type="body" sz="half" idx="2"/>
          </p:nvPr>
        </p:nvSpPr>
        <p:spPr/>
        <p:txBody>
          <a:bodyPr>
            <a:normAutofit/>
          </a:bodyPr>
          <a:lstStyle/>
          <a:p>
            <a:r>
              <a:rPr lang="en-US" sz="2000" dirty="0" smtClean="0"/>
              <a:t>A brief, clever, memorable statement</a:t>
            </a:r>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Symbol</a:t>
            </a:r>
            <a:endParaRPr lang="en-US" sz="3600" dirty="0"/>
          </a:p>
        </p:txBody>
      </p:sp>
      <p:sp>
        <p:nvSpPr>
          <p:cNvPr id="3" name="Content Placeholder 2"/>
          <p:cNvSpPr>
            <a:spLocks noGrp="1"/>
          </p:cNvSpPr>
          <p:nvPr>
            <p:ph idx="1"/>
          </p:nvPr>
        </p:nvSpPr>
        <p:spPr/>
        <p:txBody>
          <a:bodyPr>
            <a:normAutofit/>
          </a:bodyPr>
          <a:lstStyle/>
          <a:p>
            <a:pPr>
              <a:buNone/>
            </a:pPr>
            <a:r>
              <a:rPr lang="en-US" sz="1800" dirty="0" smtClean="0"/>
              <a:t>Example:</a:t>
            </a:r>
          </a:p>
          <a:p>
            <a:pPr>
              <a:buNone/>
            </a:pPr>
            <a:endParaRPr lang="en-US" sz="1800" dirty="0" smtClean="0"/>
          </a:p>
          <a:p>
            <a:pPr>
              <a:buNone/>
            </a:pPr>
            <a:r>
              <a:rPr lang="en-US" sz="1800" dirty="0" smtClean="0"/>
              <a:t>In the spring I asked the daisies</a:t>
            </a:r>
          </a:p>
          <a:p>
            <a:pPr>
              <a:buNone/>
            </a:pPr>
            <a:r>
              <a:rPr lang="en-US" sz="1800" dirty="0" smtClean="0"/>
              <a:t>If his words were true,</a:t>
            </a:r>
          </a:p>
          <a:p>
            <a:pPr>
              <a:buNone/>
            </a:pPr>
            <a:r>
              <a:rPr lang="en-US" sz="1800" dirty="0" smtClean="0"/>
              <a:t>And the clever, clear-eyed daisies</a:t>
            </a:r>
          </a:p>
          <a:p>
            <a:pPr>
              <a:buNone/>
            </a:pPr>
            <a:r>
              <a:rPr lang="en-US" sz="1800" dirty="0" smtClean="0"/>
              <a:t>Always knew.</a:t>
            </a:r>
          </a:p>
          <a:p>
            <a:pPr>
              <a:buNone/>
            </a:pPr>
            <a:endParaRPr lang="en-US" sz="1800" dirty="0" smtClean="0"/>
          </a:p>
          <a:p>
            <a:pPr>
              <a:buNone/>
            </a:pPr>
            <a:r>
              <a:rPr lang="en-US" sz="1800" dirty="0" smtClean="0"/>
              <a:t>Now the fields are brown and barren,</a:t>
            </a:r>
          </a:p>
          <a:p>
            <a:pPr>
              <a:buNone/>
            </a:pPr>
            <a:r>
              <a:rPr lang="en-US" sz="1800" dirty="0" smtClean="0"/>
              <a:t>Bitter autumn blows,</a:t>
            </a:r>
          </a:p>
          <a:p>
            <a:pPr>
              <a:buNone/>
            </a:pPr>
            <a:r>
              <a:rPr lang="en-US" sz="1800" dirty="0" smtClean="0"/>
              <a:t>And of all the stupid asters,</a:t>
            </a:r>
          </a:p>
          <a:p>
            <a:pPr>
              <a:buNone/>
            </a:pPr>
            <a:r>
              <a:rPr lang="en-US" sz="1800" dirty="0" smtClean="0"/>
              <a:t>Not one knows.</a:t>
            </a:r>
          </a:p>
          <a:p>
            <a:pPr>
              <a:buNone/>
            </a:pPr>
            <a:endParaRPr lang="en-US" sz="1800" dirty="0" smtClean="0"/>
          </a:p>
          <a:p>
            <a:pPr>
              <a:buNone/>
            </a:pPr>
            <a:r>
              <a:rPr lang="en-US" sz="1800" dirty="0" smtClean="0"/>
              <a:t>-</a:t>
            </a:r>
            <a:r>
              <a:rPr lang="en-US" sz="1800" i="1" dirty="0" smtClean="0"/>
              <a:t>Wild Asters </a:t>
            </a:r>
            <a:r>
              <a:rPr lang="en-US" sz="1800" dirty="0" smtClean="0"/>
              <a:t>by Sara Teasdale</a:t>
            </a:r>
          </a:p>
          <a:p>
            <a:pPr>
              <a:buNone/>
            </a:pPr>
            <a:endParaRPr lang="en-US" sz="1800" dirty="0" smtClean="0"/>
          </a:p>
          <a:p>
            <a:pPr>
              <a:buNone/>
            </a:pPr>
            <a:r>
              <a:rPr lang="en-US" sz="1800" dirty="0" smtClean="0"/>
              <a:t>What things or objects symbolize abstract ideas in this poem? There are several! What can you uncover?</a:t>
            </a:r>
            <a:endParaRPr lang="en-US" sz="1800" dirty="0"/>
          </a:p>
        </p:txBody>
      </p:sp>
      <p:sp>
        <p:nvSpPr>
          <p:cNvPr id="4" name="Text Placeholder 3"/>
          <p:cNvSpPr>
            <a:spLocks noGrp="1"/>
          </p:cNvSpPr>
          <p:nvPr>
            <p:ph type="body" sz="half" idx="2"/>
          </p:nvPr>
        </p:nvSpPr>
        <p:spPr/>
        <p:txBody>
          <a:bodyPr>
            <a:noAutofit/>
          </a:bodyPr>
          <a:lstStyle/>
          <a:p>
            <a:r>
              <a:rPr lang="en-US" sz="2800" dirty="0" smtClean="0"/>
              <a:t>a thing that represents or stands for something else, especially a material object representing something abstract.</a:t>
            </a:r>
            <a:endParaRPr lang="en-US"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Theme</a:t>
            </a:r>
            <a:endParaRPr lang="en-US" sz="3600" dirty="0"/>
          </a:p>
        </p:txBody>
      </p:sp>
      <p:sp>
        <p:nvSpPr>
          <p:cNvPr id="3" name="Content Placeholder 2"/>
          <p:cNvSpPr>
            <a:spLocks noGrp="1"/>
          </p:cNvSpPr>
          <p:nvPr>
            <p:ph idx="1"/>
          </p:nvPr>
        </p:nvSpPr>
        <p:spPr/>
        <p:txBody>
          <a:bodyPr/>
          <a:lstStyle/>
          <a:p>
            <a:pPr>
              <a:buNone/>
            </a:pPr>
            <a:r>
              <a:rPr lang="en-US" sz="2000" dirty="0" smtClean="0"/>
              <a:t>Examples:</a:t>
            </a:r>
          </a:p>
          <a:p>
            <a:pPr>
              <a:buNone/>
            </a:pPr>
            <a:r>
              <a:rPr lang="en-US" sz="2000" dirty="0" smtClean="0"/>
              <a:t>Love and friendship are frequently occurring themes in literature. They generate emotional twists and turns in a narrative and can lead to a variety of endings: happy, sad or bittersweet.</a:t>
            </a:r>
          </a:p>
          <a:p>
            <a:pPr>
              <a:buNone/>
            </a:pPr>
            <a:r>
              <a:rPr lang="en-US" sz="2000" dirty="0" smtClean="0"/>
              <a:t>How many works of literature can you remember that share this theme?</a:t>
            </a:r>
          </a:p>
          <a:p>
            <a:pPr>
              <a:buNone/>
            </a:pPr>
            <a:endParaRPr lang="en-US" sz="2000" dirty="0" smtClean="0"/>
          </a:p>
          <a:p>
            <a:pPr>
              <a:buNone/>
            </a:pPr>
            <a:r>
              <a:rPr lang="en-US" sz="2000" dirty="0" smtClean="0"/>
              <a:t>The theme of war has been explored in literature since ancient times. The literary woks utilizing this theme may either glorify or criticize the idea of war. </a:t>
            </a:r>
          </a:p>
          <a:p>
            <a:pPr>
              <a:buNone/>
            </a:pPr>
            <a:r>
              <a:rPr lang="en-US" sz="2000" dirty="0" smtClean="0"/>
              <a:t>How many works of literature can you remember that share this theme?</a:t>
            </a:r>
          </a:p>
          <a:p>
            <a:pPr>
              <a:buNone/>
            </a:pPr>
            <a:endParaRPr lang="en-US" sz="2000" dirty="0" smtClean="0"/>
          </a:p>
          <a:p>
            <a:pPr>
              <a:buNone/>
            </a:pPr>
            <a:endParaRPr lang="en-US" dirty="0"/>
          </a:p>
        </p:txBody>
      </p:sp>
      <p:sp>
        <p:nvSpPr>
          <p:cNvPr id="4" name="Text Placeholder 3"/>
          <p:cNvSpPr>
            <a:spLocks noGrp="1"/>
          </p:cNvSpPr>
          <p:nvPr>
            <p:ph type="body" sz="half" idx="2"/>
          </p:nvPr>
        </p:nvSpPr>
        <p:spPr/>
        <p:txBody>
          <a:bodyPr>
            <a:normAutofit/>
          </a:bodyPr>
          <a:lstStyle/>
          <a:p>
            <a:r>
              <a:rPr lang="en-US" sz="2000" dirty="0" smtClean="0"/>
              <a:t>A major theme is an idea that a writer repeats in his work, making it the most significant idea in a literary work.. It is a truth that exhibits universality and stands true for people of all cultures. Through themes, a writer tries to give his readers an insight into how the world works or how he or she views human life.</a:t>
            </a:r>
            <a:endParaRPr lang="en-US"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Iamb</a:t>
            </a:r>
            <a:endParaRPr lang="en-US" sz="3600" dirty="0"/>
          </a:p>
        </p:txBody>
      </p:sp>
      <p:sp>
        <p:nvSpPr>
          <p:cNvPr id="3" name="Content Placeholder 2"/>
          <p:cNvSpPr>
            <a:spLocks noGrp="1"/>
          </p:cNvSpPr>
          <p:nvPr>
            <p:ph idx="1"/>
          </p:nvPr>
        </p:nvSpPr>
        <p:spPr/>
        <p:txBody>
          <a:bodyPr>
            <a:normAutofit/>
          </a:bodyPr>
          <a:lstStyle/>
          <a:p>
            <a:pPr>
              <a:buNone/>
            </a:pPr>
            <a:r>
              <a:rPr lang="en-US" sz="1800" dirty="0" smtClean="0"/>
              <a:t>Example:</a:t>
            </a:r>
          </a:p>
          <a:p>
            <a:pPr>
              <a:buNone/>
            </a:pPr>
            <a:endParaRPr lang="en-US" sz="1800" dirty="0" smtClean="0"/>
          </a:p>
          <a:p>
            <a:pPr>
              <a:buNone/>
            </a:pPr>
            <a:r>
              <a:rPr lang="en-US" sz="1800" dirty="0" smtClean="0"/>
              <a:t>Much of Shakespeare is written in iambic pentameter:</a:t>
            </a:r>
          </a:p>
          <a:p>
            <a:pPr>
              <a:buNone/>
            </a:pPr>
            <a:endParaRPr lang="en-US" sz="1800" dirty="0" smtClean="0"/>
          </a:p>
          <a:p>
            <a:pPr>
              <a:buNone/>
            </a:pPr>
            <a:r>
              <a:rPr lang="en-US" sz="1800" dirty="0" smtClean="0"/>
              <a:t>Duh DUH Duh DUH Duh DUH Duh DUH Duh DUH</a:t>
            </a:r>
          </a:p>
          <a:p>
            <a:pPr>
              <a:buNone/>
            </a:pPr>
            <a:endParaRPr lang="en-US" sz="1800" dirty="0" smtClean="0"/>
          </a:p>
          <a:p>
            <a:pPr>
              <a:buNone/>
            </a:pPr>
            <a:r>
              <a:rPr lang="en-US" sz="1800" dirty="0" smtClean="0"/>
              <a:t>Duh DUH= 1 iamb</a:t>
            </a:r>
          </a:p>
          <a:p>
            <a:pPr>
              <a:buNone/>
            </a:pPr>
            <a:r>
              <a:rPr lang="en-US" sz="1800" dirty="0" smtClean="0"/>
              <a:t>Pentameter= 5 iambs (</a:t>
            </a:r>
            <a:r>
              <a:rPr lang="en-US" sz="1800" dirty="0" err="1" smtClean="0"/>
              <a:t>penta</a:t>
            </a:r>
            <a:r>
              <a:rPr lang="en-US" sz="1800" dirty="0" smtClean="0"/>
              <a:t>=5)</a:t>
            </a:r>
          </a:p>
          <a:p>
            <a:pPr>
              <a:buNone/>
            </a:pPr>
            <a:endParaRPr lang="en-US" sz="1800" dirty="0" smtClean="0"/>
          </a:p>
          <a:p>
            <a:pPr>
              <a:buNone/>
            </a:pPr>
            <a:r>
              <a:rPr lang="en-US" sz="1800" dirty="0" smtClean="0"/>
              <a:t>But, </a:t>
            </a:r>
            <a:r>
              <a:rPr lang="en-US" sz="1800" u="sng" dirty="0" smtClean="0"/>
              <a:t>soft</a:t>
            </a:r>
            <a:r>
              <a:rPr lang="en-US" sz="1800" dirty="0" smtClean="0"/>
              <a:t>! what </a:t>
            </a:r>
            <a:r>
              <a:rPr lang="en-US" sz="1800" u="sng" dirty="0" smtClean="0"/>
              <a:t>light </a:t>
            </a:r>
            <a:r>
              <a:rPr lang="en-US" sz="1800" dirty="0" smtClean="0"/>
              <a:t>through </a:t>
            </a:r>
            <a:r>
              <a:rPr lang="en-US" sz="1800" u="sng" dirty="0" smtClean="0"/>
              <a:t>yon</a:t>
            </a:r>
            <a:r>
              <a:rPr lang="en-US" sz="1800" dirty="0" smtClean="0"/>
              <a:t>der </a:t>
            </a:r>
            <a:r>
              <a:rPr lang="en-US" sz="1800" u="sng" dirty="0" smtClean="0"/>
              <a:t>win</a:t>
            </a:r>
            <a:r>
              <a:rPr lang="en-US" sz="1800" dirty="0" smtClean="0"/>
              <a:t>dow </a:t>
            </a:r>
            <a:r>
              <a:rPr lang="en-US" sz="1800" u="sng" dirty="0" smtClean="0"/>
              <a:t>breaks</a:t>
            </a:r>
            <a:r>
              <a:rPr lang="en-US" sz="1800" dirty="0" smtClean="0"/>
              <a:t>?</a:t>
            </a:r>
          </a:p>
          <a:p>
            <a:pPr>
              <a:buNone/>
            </a:pPr>
            <a:r>
              <a:rPr lang="en-US" sz="1800" dirty="0" smtClean="0"/>
              <a:t>It </a:t>
            </a:r>
            <a:r>
              <a:rPr lang="en-US" sz="1800" u="sng" dirty="0" smtClean="0"/>
              <a:t>is </a:t>
            </a:r>
            <a:r>
              <a:rPr lang="en-US" sz="1800" dirty="0" smtClean="0"/>
              <a:t>the </a:t>
            </a:r>
            <a:r>
              <a:rPr lang="en-US" sz="1800" u="sng" dirty="0" smtClean="0"/>
              <a:t>east</a:t>
            </a:r>
            <a:r>
              <a:rPr lang="en-US" sz="1800" dirty="0" smtClean="0"/>
              <a:t>, and </a:t>
            </a:r>
            <a:r>
              <a:rPr lang="en-US" sz="1800" u="sng" dirty="0" smtClean="0"/>
              <a:t>Ju</a:t>
            </a:r>
            <a:r>
              <a:rPr lang="en-US" sz="1800" dirty="0" smtClean="0"/>
              <a:t>liet </a:t>
            </a:r>
            <a:r>
              <a:rPr lang="en-US" sz="1800" u="sng" dirty="0" smtClean="0"/>
              <a:t>is </a:t>
            </a:r>
            <a:r>
              <a:rPr lang="en-US" sz="1800" dirty="0" smtClean="0"/>
              <a:t>the </a:t>
            </a:r>
            <a:r>
              <a:rPr lang="en-US" sz="1800" u="sng" dirty="0" smtClean="0"/>
              <a:t>sun</a:t>
            </a:r>
            <a:r>
              <a:rPr lang="en-US" sz="1800" dirty="0" smtClean="0"/>
              <a:t>.</a:t>
            </a:r>
          </a:p>
          <a:p>
            <a:pPr>
              <a:buNone/>
            </a:pPr>
            <a:r>
              <a:rPr lang="en-US" sz="1800" dirty="0" smtClean="0"/>
              <a:t>A</a:t>
            </a:r>
            <a:r>
              <a:rPr lang="en-US" sz="1800" u="sng" dirty="0" smtClean="0"/>
              <a:t>rise</a:t>
            </a:r>
            <a:r>
              <a:rPr lang="en-US" sz="1800" dirty="0" smtClean="0"/>
              <a:t>, fair </a:t>
            </a:r>
            <a:r>
              <a:rPr lang="en-US" sz="1800" u="sng" dirty="0" smtClean="0"/>
              <a:t>sun</a:t>
            </a:r>
            <a:r>
              <a:rPr lang="en-US" sz="1800" dirty="0" smtClean="0"/>
              <a:t>, and </a:t>
            </a:r>
            <a:r>
              <a:rPr lang="en-US" sz="1800" u="sng" dirty="0" smtClean="0"/>
              <a:t>kill </a:t>
            </a:r>
            <a:r>
              <a:rPr lang="en-US" sz="1800" dirty="0" smtClean="0"/>
              <a:t>the </a:t>
            </a:r>
            <a:r>
              <a:rPr lang="en-US" sz="1800" u="sng" dirty="0" smtClean="0"/>
              <a:t>en</a:t>
            </a:r>
            <a:r>
              <a:rPr lang="en-US" sz="1800" dirty="0" smtClean="0"/>
              <a:t>vious </a:t>
            </a:r>
            <a:r>
              <a:rPr lang="en-US" sz="1800" u="sng" dirty="0" smtClean="0"/>
              <a:t>moon</a:t>
            </a:r>
            <a:r>
              <a:rPr lang="en-US" sz="1800" dirty="0" smtClean="0"/>
              <a:t>,</a:t>
            </a:r>
          </a:p>
          <a:p>
            <a:pPr>
              <a:buNone/>
            </a:pPr>
            <a:r>
              <a:rPr lang="en-US" sz="1800" dirty="0" smtClean="0"/>
              <a:t>Who </a:t>
            </a:r>
            <a:r>
              <a:rPr lang="en-US" sz="1800" u="sng" dirty="0" smtClean="0"/>
              <a:t>is</a:t>
            </a:r>
            <a:r>
              <a:rPr lang="en-US" sz="1800" dirty="0" smtClean="0"/>
              <a:t> al</a:t>
            </a:r>
            <a:r>
              <a:rPr lang="en-US" sz="1800" u="sng" dirty="0" smtClean="0"/>
              <a:t>re</a:t>
            </a:r>
            <a:r>
              <a:rPr lang="en-US" sz="1800" dirty="0" smtClean="0"/>
              <a:t>ady </a:t>
            </a:r>
            <a:r>
              <a:rPr lang="en-US" sz="1800" u="sng" dirty="0" smtClean="0"/>
              <a:t>sick </a:t>
            </a:r>
            <a:r>
              <a:rPr lang="en-US" sz="1800" dirty="0" smtClean="0"/>
              <a:t>and </a:t>
            </a:r>
            <a:r>
              <a:rPr lang="en-US" sz="1800" u="sng" dirty="0" smtClean="0"/>
              <a:t>pale </a:t>
            </a:r>
            <a:r>
              <a:rPr lang="en-US" sz="1800" dirty="0" smtClean="0"/>
              <a:t>with </a:t>
            </a:r>
            <a:r>
              <a:rPr lang="en-US" sz="1800" u="sng" dirty="0" err="1" smtClean="0"/>
              <a:t>grief</a:t>
            </a:r>
            <a:r>
              <a:rPr lang="en-US" sz="1800" dirty="0" err="1" smtClean="0"/>
              <a:t>,  (</a:t>
            </a:r>
            <a:r>
              <a:rPr lang="en-US" sz="1800" i="1" dirty="0" err="1" smtClean="0"/>
              <a:t>Romeo</a:t>
            </a:r>
            <a:r>
              <a:rPr lang="en-US" sz="1800" i="1" dirty="0" smtClean="0"/>
              <a:t> and Juliet by William Shakespeare)</a:t>
            </a:r>
            <a:endParaRPr lang="en-US" sz="18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a:p>
        </p:txBody>
      </p:sp>
      <p:sp>
        <p:nvSpPr>
          <p:cNvPr id="4" name="Text Placeholder 3"/>
          <p:cNvSpPr>
            <a:spLocks noGrp="1"/>
          </p:cNvSpPr>
          <p:nvPr>
            <p:ph type="body" sz="half" idx="2"/>
          </p:nvPr>
        </p:nvSpPr>
        <p:spPr/>
        <p:txBody>
          <a:bodyPr>
            <a:normAutofit/>
          </a:bodyPr>
          <a:lstStyle/>
          <a:p>
            <a:r>
              <a:rPr lang="en-US" sz="2000" dirty="0" smtClean="0"/>
              <a:t>An iamb is a literary device that can be defined as a foot containing unaccented and short syllables followed by a long and accented syllable in a single line of a poem (unstressed/stressed syllables). </a:t>
            </a:r>
            <a:endParaRPr lang="en-US"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Soliloquy</a:t>
            </a:r>
            <a:endParaRPr lang="en-US" sz="3600" dirty="0"/>
          </a:p>
        </p:txBody>
      </p:sp>
      <p:sp>
        <p:nvSpPr>
          <p:cNvPr id="3" name="Content Placeholder 2"/>
          <p:cNvSpPr>
            <a:spLocks noGrp="1"/>
          </p:cNvSpPr>
          <p:nvPr>
            <p:ph idx="1"/>
          </p:nvPr>
        </p:nvSpPr>
        <p:spPr/>
        <p:txBody>
          <a:bodyPr/>
          <a:lstStyle/>
          <a:p>
            <a:pPr>
              <a:buNone/>
            </a:pPr>
            <a:r>
              <a:rPr lang="en-US" sz="2000" dirty="0" smtClean="0"/>
              <a:t>Example:</a:t>
            </a:r>
          </a:p>
          <a:p>
            <a:pPr>
              <a:buNone/>
            </a:pPr>
            <a:endParaRPr lang="en-US" sz="2000" dirty="0" smtClean="0"/>
          </a:p>
          <a:p>
            <a:pPr>
              <a:buNone/>
            </a:pPr>
            <a:r>
              <a:rPr lang="en-US" sz="2000" dirty="0" smtClean="0"/>
              <a:t> “Peace. It is providence, and no great change; we are only what we always were, but naked now. . . Aye, naked! And the wind, God’s icy wind will blow.”</a:t>
            </a:r>
          </a:p>
          <a:p>
            <a:pPr>
              <a:buNone/>
            </a:pPr>
            <a:endParaRPr lang="en-US" sz="2000" dirty="0" smtClean="0"/>
          </a:p>
          <a:p>
            <a:pPr>
              <a:buNone/>
            </a:pPr>
            <a:r>
              <a:rPr lang="en-US" sz="2000" dirty="0" smtClean="0"/>
              <a:t>John Proctor in </a:t>
            </a:r>
            <a:r>
              <a:rPr lang="en-US" sz="2000" i="1" dirty="0" smtClean="0"/>
              <a:t>The Crucible</a:t>
            </a:r>
          </a:p>
          <a:p>
            <a:pPr>
              <a:buNone/>
            </a:pPr>
            <a:endParaRPr lang="en-US" sz="2000" i="1" dirty="0" smtClean="0"/>
          </a:p>
          <a:p>
            <a:pPr>
              <a:buNone/>
            </a:pPr>
            <a:r>
              <a:rPr lang="en-US" sz="2000" dirty="0" smtClean="0"/>
              <a:t>	Although modern plays hardly use any soliloquies, </a:t>
            </a:r>
            <a:r>
              <a:rPr lang="en-US" sz="2000" i="1" dirty="0" smtClean="0"/>
              <a:t>The Crucible </a:t>
            </a:r>
            <a:r>
              <a:rPr lang="en-US" sz="2000" dirty="0" smtClean="0"/>
              <a:t>has some used in the second act. This short form of soliloquy comes at the end of Act 2 where John Proctor faces the open sky when talking to Mary Warren.</a:t>
            </a:r>
            <a:endParaRPr lang="en-US" sz="2000" dirty="0"/>
          </a:p>
        </p:txBody>
      </p:sp>
      <p:sp>
        <p:nvSpPr>
          <p:cNvPr id="4" name="Text Placeholder 3"/>
          <p:cNvSpPr>
            <a:spLocks noGrp="1"/>
          </p:cNvSpPr>
          <p:nvPr>
            <p:ph type="body" sz="half" idx="2"/>
          </p:nvPr>
        </p:nvSpPr>
        <p:spPr/>
        <p:txBody>
          <a:bodyPr>
            <a:normAutofit/>
          </a:bodyPr>
          <a:lstStyle/>
          <a:p>
            <a:r>
              <a:rPr lang="en-US" sz="2000" dirty="0" smtClean="0"/>
              <a:t>A soliloquy is a popular literary device often used in drama to reveal the innermost thoughts of a character. The word soliloquy is derived from Latin word “</a:t>
            </a:r>
            <a:r>
              <a:rPr lang="en-US" sz="2000" i="1" dirty="0" smtClean="0"/>
              <a:t>solo” which means “to himself” and “</a:t>
            </a:r>
            <a:r>
              <a:rPr lang="en-US" sz="2000" i="1" dirty="0" err="1" smtClean="0"/>
              <a:t>loquor</a:t>
            </a:r>
            <a:r>
              <a:rPr lang="en-US" sz="2000" i="1" dirty="0" smtClean="0"/>
              <a:t>” means “I speak” respectively. </a:t>
            </a:r>
            <a:endParaRPr lang="en-US"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Aphorism</a:t>
            </a:r>
            <a:r>
              <a:rPr lang="en-US" dirty="0" smtClean="0"/>
              <a:t>	</a:t>
            </a:r>
            <a:endParaRPr lang="en-US" dirty="0"/>
          </a:p>
        </p:txBody>
      </p:sp>
      <p:sp>
        <p:nvSpPr>
          <p:cNvPr id="3" name="Content Placeholder 2"/>
          <p:cNvSpPr>
            <a:spLocks noGrp="1"/>
          </p:cNvSpPr>
          <p:nvPr>
            <p:ph idx="1"/>
          </p:nvPr>
        </p:nvSpPr>
        <p:spPr/>
        <p:txBody>
          <a:bodyPr>
            <a:normAutofit/>
          </a:bodyPr>
          <a:lstStyle/>
          <a:p>
            <a:pPr>
              <a:buNone/>
            </a:pPr>
            <a:r>
              <a:rPr lang="en-US" sz="1800" dirty="0" smtClean="0"/>
              <a:t>Examples:</a:t>
            </a:r>
          </a:p>
          <a:p>
            <a:pPr>
              <a:buNone/>
            </a:pPr>
            <a:endParaRPr lang="en-US" sz="1200" dirty="0" smtClean="0"/>
          </a:p>
          <a:p>
            <a:pPr>
              <a:buNone/>
            </a:pPr>
            <a:r>
              <a:rPr lang="en-US" sz="1800" dirty="0" smtClean="0"/>
              <a:t>Shakespeare:</a:t>
            </a:r>
          </a:p>
          <a:p>
            <a:pPr>
              <a:buNone/>
            </a:pPr>
            <a:r>
              <a:rPr lang="en-US" sz="1800" dirty="0" smtClean="0"/>
              <a:t>“Having nothing, nothing can he lose.” (Henry VI)</a:t>
            </a:r>
          </a:p>
          <a:p>
            <a:pPr>
              <a:buNone/>
            </a:pPr>
            <a:r>
              <a:rPr lang="en-US" sz="1800" dirty="0" smtClean="0"/>
              <a:t>“Life is a tale told by an idiot — full of sound and fury, signifying nothing.” (Macbeth)</a:t>
            </a:r>
          </a:p>
          <a:p>
            <a:pPr>
              <a:buNone/>
            </a:pPr>
            <a:r>
              <a:rPr lang="en-US" sz="1800" dirty="0" smtClean="0"/>
              <a:t>“Lord, what fools these mortals be!” (A Midsummer Night’s Dream)</a:t>
            </a:r>
          </a:p>
          <a:p>
            <a:pPr>
              <a:buNone/>
            </a:pPr>
            <a:endParaRPr lang="en-US" sz="1200" dirty="0" smtClean="0"/>
          </a:p>
          <a:p>
            <a:pPr>
              <a:buNone/>
            </a:pPr>
            <a:r>
              <a:rPr lang="en-US" sz="1800" dirty="0" smtClean="0"/>
              <a:t>From “To Kill a Mockingbird”:</a:t>
            </a:r>
          </a:p>
          <a:p>
            <a:pPr>
              <a:buNone/>
            </a:pPr>
            <a:r>
              <a:rPr lang="en-US" sz="1800" dirty="0" smtClean="0"/>
              <a:t>“You never really understand a person until you consider things from his point of view </a:t>
            </a:r>
            <a:r>
              <a:rPr lang="en-US" sz="1800" dirty="0" smtClean="0">
                <a:hlinkClick r:id="rId2"/>
              </a:rPr>
              <a:t>–</a:t>
            </a:r>
            <a:r>
              <a:rPr lang="en-US" sz="1800" dirty="0" smtClean="0"/>
              <a:t> until you climb into his skin and walk around in it.”</a:t>
            </a:r>
          </a:p>
          <a:p>
            <a:pPr>
              <a:buNone/>
            </a:pPr>
            <a:endParaRPr lang="en-US" sz="1200" dirty="0" smtClean="0"/>
          </a:p>
          <a:p>
            <a:pPr>
              <a:buNone/>
            </a:pPr>
            <a:r>
              <a:rPr lang="en-US" sz="1800" dirty="0" smtClean="0"/>
              <a:t>Alexander Pope (18</a:t>
            </a:r>
            <a:r>
              <a:rPr lang="en-US" sz="1800" baseline="30000" dirty="0" smtClean="0"/>
              <a:t>th</a:t>
            </a:r>
            <a:r>
              <a:rPr lang="en-US" sz="1800" dirty="0" smtClean="0"/>
              <a:t> century essayist)</a:t>
            </a:r>
          </a:p>
          <a:p>
            <a:pPr>
              <a:buNone/>
            </a:pPr>
            <a:r>
              <a:rPr lang="en-US" sz="1800" dirty="0" smtClean="0"/>
              <a:t>“To err is human, to forgive divine.” (An Essay on Criticism)</a:t>
            </a:r>
            <a:endParaRPr lang="en-US" sz="1800" dirty="0"/>
          </a:p>
        </p:txBody>
      </p:sp>
      <p:sp>
        <p:nvSpPr>
          <p:cNvPr id="4" name="Text Placeholder 3"/>
          <p:cNvSpPr>
            <a:spLocks noGrp="1"/>
          </p:cNvSpPr>
          <p:nvPr>
            <p:ph type="body" sz="half" idx="2"/>
          </p:nvPr>
        </p:nvSpPr>
        <p:spPr/>
        <p:txBody>
          <a:bodyPr>
            <a:normAutofit/>
          </a:bodyPr>
          <a:lstStyle/>
          <a:p>
            <a:r>
              <a:rPr lang="en-US" sz="2000" dirty="0" smtClean="0"/>
              <a:t>Aphorism is a statement of truth or opinion expressed in a concise and witty manner. The term is often applied to philosophical, moral and literary principles.</a:t>
            </a:r>
            <a:endParaRPr lang="en-US" sz="2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481</TotalTime>
  <Words>5798</Words>
  <Application>Microsoft Macintosh PowerPoint</Application>
  <PresentationFormat>On-screen Show (4:3)</PresentationFormat>
  <Paragraphs>517</Paragraphs>
  <Slides>41</Slides>
  <Notes>0</Notes>
  <HiddenSlides>0</HiddenSlides>
  <MMClips>0</MMClips>
  <ScaleCrop>false</ScaleCrop>
  <HeadingPairs>
    <vt:vector size="4" baseType="variant">
      <vt:variant>
        <vt:lpstr>Design Template</vt:lpstr>
      </vt:variant>
      <vt:variant>
        <vt:i4>1</vt:i4>
      </vt:variant>
      <vt:variant>
        <vt:lpstr>Slide Titles</vt:lpstr>
      </vt:variant>
      <vt:variant>
        <vt:i4>41</vt:i4>
      </vt:variant>
    </vt:vector>
  </HeadingPairs>
  <TitlesOfParts>
    <vt:vector size="42" baseType="lpstr">
      <vt:lpstr>Office Theme</vt:lpstr>
      <vt:lpstr>Allusion:</vt:lpstr>
      <vt:lpstr>Diction:</vt:lpstr>
      <vt:lpstr>Tragedy:</vt:lpstr>
      <vt:lpstr>Motif:</vt:lpstr>
      <vt:lpstr>Symbol</vt:lpstr>
      <vt:lpstr>Theme</vt:lpstr>
      <vt:lpstr>Iamb</vt:lpstr>
      <vt:lpstr>Soliloquy</vt:lpstr>
      <vt:lpstr>Aphorism </vt:lpstr>
      <vt:lpstr>Resolution</vt:lpstr>
      <vt:lpstr>Antithesis</vt:lpstr>
      <vt:lpstr>Parallelism</vt:lpstr>
      <vt:lpstr>Syntax</vt:lpstr>
      <vt:lpstr>Mood</vt:lpstr>
      <vt:lpstr>Meter and Stress</vt:lpstr>
      <vt:lpstr>Meter and Stress</vt:lpstr>
      <vt:lpstr>Meter and Stress</vt:lpstr>
      <vt:lpstr>Sonnet</vt:lpstr>
      <vt:lpstr>Couplet</vt:lpstr>
      <vt:lpstr>Dynamic Character </vt:lpstr>
      <vt:lpstr>Static Character</vt:lpstr>
      <vt:lpstr>Anaphora</vt:lpstr>
      <vt:lpstr>Satire</vt:lpstr>
      <vt:lpstr>Apostrophe</vt:lpstr>
      <vt:lpstr>Idiom</vt:lpstr>
      <vt:lpstr>Dramatic Monologue</vt:lpstr>
      <vt:lpstr>Metonymy</vt:lpstr>
      <vt:lpstr>Synecdoche</vt:lpstr>
      <vt:lpstr>Lyrical Poetry</vt:lpstr>
      <vt:lpstr>Pastoral Poetry</vt:lpstr>
      <vt:lpstr>Elegy</vt:lpstr>
      <vt:lpstr>Foil</vt:lpstr>
      <vt:lpstr>Anti-hero</vt:lpstr>
      <vt:lpstr>Allegory</vt:lpstr>
      <vt:lpstr>Apposition</vt:lpstr>
      <vt:lpstr>Ambiguity</vt:lpstr>
      <vt:lpstr>Juxtaposition</vt:lpstr>
      <vt:lpstr>Enjambment</vt:lpstr>
      <vt:lpstr>End-Stopped</vt:lpstr>
      <vt:lpstr>Epigraph</vt:lpstr>
      <vt:lpstr>Epigram</vt:lpstr>
    </vt:vector>
  </TitlesOfParts>
  <Company>November Research Group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Allusion:</dc:title>
  <dc:creator>Lisa Gallien</dc:creator>
  <cp:lastModifiedBy>Lisa Gallien</cp:lastModifiedBy>
  <cp:revision>30</cp:revision>
  <dcterms:created xsi:type="dcterms:W3CDTF">2016-09-22T15:55:34Z</dcterms:created>
  <dcterms:modified xsi:type="dcterms:W3CDTF">2016-09-22T15:59:46Z</dcterms:modified>
</cp:coreProperties>
</file>