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120" d="100"/>
          <a:sy n="120" d="100"/>
        </p:scale>
        <p:origin x="8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Devon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Abel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Devon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Rosie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Rosie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Chris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25"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Shape 11"/>
          <p:cNvSpPr txBox="1">
            <a:spLocks noGrp="1"/>
          </p:cNvSpPr>
          <p:nvPr>
            <p:ph type="ctrTitle"/>
          </p:nvPr>
        </p:nvSpPr>
        <p:spPr>
          <a:xfrm>
            <a:off x="311700" y="539725"/>
            <a:ext cx="8520600" cy="1282500"/>
          </a:xfrm>
          <a:prstGeom prst="rect">
            <a:avLst/>
          </a:prstGeom>
        </p:spPr>
        <p:txBody>
          <a:bodyPr wrap="square" lIns="91425" tIns="91425" rIns="91425" bIns="91425" anchor="t"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2" name="Shape 12"/>
          <p:cNvSpPr txBox="1">
            <a:spLocks noGrp="1"/>
          </p:cNvSpPr>
          <p:nvPr>
            <p:ph type="subTitle" idx="1"/>
          </p:nvPr>
        </p:nvSpPr>
        <p:spPr>
          <a:xfrm>
            <a:off x="311700" y="1878560"/>
            <a:ext cx="4242600" cy="738300"/>
          </a:xfrm>
          <a:prstGeom prst="rect">
            <a:avLst/>
          </a:prstGeom>
        </p:spPr>
        <p:txBody>
          <a:bodyPr wrap="square" lIns="91425" tIns="91425" rIns="91425" bIns="91425" anchor="t" anchorCtr="0"/>
          <a:lstStyle>
            <a:lvl1pPr lvl="0">
              <a:lnSpc>
                <a:spcPct val="100000"/>
              </a:lnSpc>
              <a:spcBef>
                <a:spcPts val="0"/>
              </a:spcBef>
              <a:spcAft>
                <a:spcPts val="0"/>
              </a:spcAft>
              <a:buClr>
                <a:schemeClr val="lt2"/>
              </a:buClr>
              <a:buSzPct val="100000"/>
              <a:buNone/>
              <a:defRPr sz="1600">
                <a:solidFill>
                  <a:schemeClr val="lt2"/>
                </a:solidFill>
              </a:defRPr>
            </a:lvl1pPr>
            <a:lvl2pPr lvl="1">
              <a:lnSpc>
                <a:spcPct val="100000"/>
              </a:lnSpc>
              <a:spcBef>
                <a:spcPts val="0"/>
              </a:spcBef>
              <a:spcAft>
                <a:spcPts val="0"/>
              </a:spcAft>
              <a:buClr>
                <a:schemeClr val="lt2"/>
              </a:buClr>
              <a:buSzPct val="100000"/>
              <a:buNone/>
              <a:defRPr sz="1600">
                <a:solidFill>
                  <a:schemeClr val="lt2"/>
                </a:solidFill>
              </a:defRPr>
            </a:lvl2pPr>
            <a:lvl3pPr lvl="2">
              <a:lnSpc>
                <a:spcPct val="100000"/>
              </a:lnSpc>
              <a:spcBef>
                <a:spcPts val="0"/>
              </a:spcBef>
              <a:spcAft>
                <a:spcPts val="0"/>
              </a:spcAft>
              <a:buClr>
                <a:schemeClr val="lt2"/>
              </a:buClr>
              <a:buSzPct val="100000"/>
              <a:buNone/>
              <a:defRPr sz="1600">
                <a:solidFill>
                  <a:schemeClr val="lt2"/>
                </a:solidFill>
              </a:defRPr>
            </a:lvl3pPr>
            <a:lvl4pPr lvl="3">
              <a:lnSpc>
                <a:spcPct val="100000"/>
              </a:lnSpc>
              <a:spcBef>
                <a:spcPts val="0"/>
              </a:spcBef>
              <a:spcAft>
                <a:spcPts val="0"/>
              </a:spcAft>
              <a:buClr>
                <a:schemeClr val="lt2"/>
              </a:buClr>
              <a:buSzPct val="100000"/>
              <a:buNone/>
              <a:defRPr sz="1600">
                <a:solidFill>
                  <a:schemeClr val="lt2"/>
                </a:solidFill>
              </a:defRPr>
            </a:lvl4pPr>
            <a:lvl5pPr lvl="4">
              <a:lnSpc>
                <a:spcPct val="100000"/>
              </a:lnSpc>
              <a:spcBef>
                <a:spcPts val="0"/>
              </a:spcBef>
              <a:spcAft>
                <a:spcPts val="0"/>
              </a:spcAft>
              <a:buClr>
                <a:schemeClr val="lt2"/>
              </a:buClr>
              <a:buSzPct val="100000"/>
              <a:buNone/>
              <a:defRPr sz="1600">
                <a:solidFill>
                  <a:schemeClr val="lt2"/>
                </a:solidFill>
              </a:defRPr>
            </a:lvl5pPr>
            <a:lvl6pPr lvl="5">
              <a:lnSpc>
                <a:spcPct val="100000"/>
              </a:lnSpc>
              <a:spcBef>
                <a:spcPts val="0"/>
              </a:spcBef>
              <a:spcAft>
                <a:spcPts val="0"/>
              </a:spcAft>
              <a:buClr>
                <a:schemeClr val="lt2"/>
              </a:buClr>
              <a:buSzPct val="100000"/>
              <a:buNone/>
              <a:defRPr sz="1600">
                <a:solidFill>
                  <a:schemeClr val="lt2"/>
                </a:solidFill>
              </a:defRPr>
            </a:lvl6pPr>
            <a:lvl7pPr lvl="6">
              <a:lnSpc>
                <a:spcPct val="100000"/>
              </a:lnSpc>
              <a:spcBef>
                <a:spcPts val="0"/>
              </a:spcBef>
              <a:spcAft>
                <a:spcPts val="0"/>
              </a:spcAft>
              <a:buClr>
                <a:schemeClr val="lt2"/>
              </a:buClr>
              <a:buSzPct val="100000"/>
              <a:buNone/>
              <a:defRPr sz="1600">
                <a:solidFill>
                  <a:schemeClr val="lt2"/>
                </a:solidFill>
              </a:defRPr>
            </a:lvl7pPr>
            <a:lvl8pPr lvl="7">
              <a:lnSpc>
                <a:spcPct val="100000"/>
              </a:lnSpc>
              <a:spcBef>
                <a:spcPts val="0"/>
              </a:spcBef>
              <a:spcAft>
                <a:spcPts val="0"/>
              </a:spcAft>
              <a:buClr>
                <a:schemeClr val="lt2"/>
              </a:buClr>
              <a:buSzPct val="100000"/>
              <a:buNone/>
              <a:defRPr sz="1600">
                <a:solidFill>
                  <a:schemeClr val="lt2"/>
                </a:solidFill>
              </a:defRPr>
            </a:lvl8pPr>
            <a:lvl9pPr lvl="8">
              <a:lnSpc>
                <a:spcPct val="100000"/>
              </a:lnSpc>
              <a:spcBef>
                <a:spcPts val="0"/>
              </a:spcBef>
              <a:spcAft>
                <a:spcPts val="0"/>
              </a:spcAft>
              <a:buClr>
                <a:schemeClr val="lt2"/>
              </a:buClr>
              <a:buSzPct val="100000"/>
              <a:buNone/>
              <a:defRPr sz="1600">
                <a:solidFill>
                  <a:schemeClr val="lt2"/>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50" y="831175"/>
            <a:ext cx="5334900" cy="1244700"/>
          </a:xfrm>
          <a:prstGeom prst="rect">
            <a:avLst/>
          </a:prstGeom>
        </p:spPr>
        <p:txBody>
          <a:bodyPr wrap="square" lIns="91425" tIns="91425" rIns="91425" bIns="91425" anchor="b" anchorCtr="0"/>
          <a:lstStyle>
            <a:lvl1pPr lvl="0">
              <a:spcBef>
                <a:spcPts val="0"/>
              </a:spcBef>
              <a:buClr>
                <a:schemeClr val="lt1"/>
              </a:buClr>
              <a:buSzPct val="100000"/>
              <a:defRPr sz="10000">
                <a:solidFill>
                  <a:schemeClr val="lt1"/>
                </a:solidFill>
              </a:defRPr>
            </a:lvl1pPr>
            <a:lvl2pPr lvl="1">
              <a:spcBef>
                <a:spcPts val="0"/>
              </a:spcBef>
              <a:buClr>
                <a:schemeClr val="lt1"/>
              </a:buClr>
              <a:buSzPct val="100000"/>
              <a:defRPr sz="10000">
                <a:solidFill>
                  <a:schemeClr val="lt1"/>
                </a:solidFill>
              </a:defRPr>
            </a:lvl2pPr>
            <a:lvl3pPr lvl="2">
              <a:spcBef>
                <a:spcPts val="0"/>
              </a:spcBef>
              <a:buClr>
                <a:schemeClr val="lt1"/>
              </a:buClr>
              <a:buSzPct val="100000"/>
              <a:defRPr sz="10000">
                <a:solidFill>
                  <a:schemeClr val="lt1"/>
                </a:solidFill>
              </a:defRPr>
            </a:lvl3pPr>
            <a:lvl4pPr lvl="3">
              <a:spcBef>
                <a:spcPts val="0"/>
              </a:spcBef>
              <a:buClr>
                <a:schemeClr val="lt1"/>
              </a:buClr>
              <a:buSzPct val="100000"/>
              <a:defRPr sz="10000">
                <a:solidFill>
                  <a:schemeClr val="lt1"/>
                </a:solidFill>
              </a:defRPr>
            </a:lvl4pPr>
            <a:lvl5pPr lvl="4">
              <a:spcBef>
                <a:spcPts val="0"/>
              </a:spcBef>
              <a:buClr>
                <a:schemeClr val="lt1"/>
              </a:buClr>
              <a:buSzPct val="100000"/>
              <a:defRPr sz="10000">
                <a:solidFill>
                  <a:schemeClr val="lt1"/>
                </a:solidFill>
              </a:defRPr>
            </a:lvl5pPr>
            <a:lvl6pPr lvl="5">
              <a:spcBef>
                <a:spcPts val="0"/>
              </a:spcBef>
              <a:buClr>
                <a:schemeClr val="lt1"/>
              </a:buClr>
              <a:buSzPct val="100000"/>
              <a:defRPr sz="10000">
                <a:solidFill>
                  <a:schemeClr val="lt1"/>
                </a:solidFill>
              </a:defRPr>
            </a:lvl6pPr>
            <a:lvl7pPr lvl="6">
              <a:spcBef>
                <a:spcPts val="0"/>
              </a:spcBef>
              <a:buClr>
                <a:schemeClr val="lt1"/>
              </a:buClr>
              <a:buSzPct val="100000"/>
              <a:defRPr sz="10000">
                <a:solidFill>
                  <a:schemeClr val="lt1"/>
                </a:solidFill>
              </a:defRPr>
            </a:lvl7pPr>
            <a:lvl8pPr lvl="7">
              <a:spcBef>
                <a:spcPts val="0"/>
              </a:spcBef>
              <a:buClr>
                <a:schemeClr val="lt1"/>
              </a:buClr>
              <a:buSzPct val="100000"/>
              <a:defRPr sz="10000">
                <a:solidFill>
                  <a:schemeClr val="lt1"/>
                </a:solidFill>
              </a:defRPr>
            </a:lvl8pPr>
            <a:lvl9pPr lvl="8">
              <a:spcBef>
                <a:spcPts val="0"/>
              </a:spcBef>
              <a:buClr>
                <a:schemeClr val="lt1"/>
              </a:buClr>
              <a:buSzPct val="100000"/>
              <a:defRPr sz="10000">
                <a:solidFill>
                  <a:schemeClr val="lt1"/>
                </a:solidFill>
              </a:defRPr>
            </a:lvl9pPr>
          </a:lstStyle>
          <a:p>
            <a:endParaRPr/>
          </a:p>
        </p:txBody>
      </p:sp>
      <p:sp>
        <p:nvSpPr>
          <p:cNvPr id="56" name="Shape 56"/>
          <p:cNvSpPr txBox="1">
            <a:spLocks noGrp="1"/>
          </p:cNvSpPr>
          <p:nvPr>
            <p:ph type="body" idx="1"/>
          </p:nvPr>
        </p:nvSpPr>
        <p:spPr>
          <a:xfrm>
            <a:off x="311700" y="2121425"/>
            <a:ext cx="5334900" cy="942600"/>
          </a:xfrm>
          <a:prstGeom prst="rect">
            <a:avLst/>
          </a:prstGeom>
        </p:spPr>
        <p:txBody>
          <a:bodyPr wrap="square" lIns="91425" tIns="91425" rIns="91425" bIns="91425" anchor="t" anchorCtr="0"/>
          <a:lstStyle>
            <a:lvl1pPr lvl="0">
              <a:spcBef>
                <a:spcPts val="0"/>
              </a:spcBef>
              <a:buClr>
                <a:schemeClr val="accent2"/>
              </a:buClr>
              <a:defRPr>
                <a:solidFill>
                  <a:schemeClr val="accent2"/>
                </a:solidFill>
              </a:defRPr>
            </a:lvl1pPr>
            <a:lvl2pPr lvl="1">
              <a:spcBef>
                <a:spcPts val="0"/>
              </a:spcBef>
              <a:buClr>
                <a:schemeClr val="accent2"/>
              </a:buClr>
              <a:defRPr>
                <a:solidFill>
                  <a:schemeClr val="accent2"/>
                </a:solidFill>
              </a:defRPr>
            </a:lvl2pPr>
            <a:lvl3pPr lvl="2">
              <a:spcBef>
                <a:spcPts val="0"/>
              </a:spcBef>
              <a:buClr>
                <a:schemeClr val="accent2"/>
              </a:buClr>
              <a:defRPr>
                <a:solidFill>
                  <a:schemeClr val="accent2"/>
                </a:solidFill>
              </a:defRPr>
            </a:lvl3pPr>
            <a:lvl4pPr lvl="3">
              <a:spcBef>
                <a:spcPts val="0"/>
              </a:spcBef>
              <a:buClr>
                <a:schemeClr val="accent2"/>
              </a:buClr>
              <a:defRPr>
                <a:solidFill>
                  <a:schemeClr val="accent2"/>
                </a:solidFill>
              </a:defRPr>
            </a:lvl4pPr>
            <a:lvl5pPr lvl="4">
              <a:spcBef>
                <a:spcPts val="0"/>
              </a:spcBef>
              <a:buClr>
                <a:schemeClr val="accent2"/>
              </a:buClr>
              <a:defRPr>
                <a:solidFill>
                  <a:schemeClr val="accent2"/>
                </a:solidFill>
              </a:defRPr>
            </a:lvl5pPr>
            <a:lvl6pPr lvl="5">
              <a:spcBef>
                <a:spcPts val="0"/>
              </a:spcBef>
              <a:buClr>
                <a:schemeClr val="accent2"/>
              </a:buClr>
              <a:defRPr>
                <a:solidFill>
                  <a:schemeClr val="accent2"/>
                </a:solidFill>
              </a:defRPr>
            </a:lvl6pPr>
            <a:lvl7pPr lvl="6">
              <a:spcBef>
                <a:spcPts val="0"/>
              </a:spcBef>
              <a:buClr>
                <a:schemeClr val="accent2"/>
              </a:buClr>
              <a:defRPr>
                <a:solidFill>
                  <a:schemeClr val="accent2"/>
                </a:solidFill>
              </a:defRPr>
            </a:lvl7pPr>
            <a:lvl8pPr lvl="7">
              <a:spcBef>
                <a:spcPts val="0"/>
              </a:spcBef>
              <a:buClr>
                <a:schemeClr val="accent2"/>
              </a:buClr>
              <a:defRPr>
                <a:solidFill>
                  <a:schemeClr val="accent2"/>
                </a:solidFill>
              </a:defRPr>
            </a:lvl8pPr>
            <a:lvl9pPr lvl="8">
              <a:spcBef>
                <a:spcPts val="0"/>
              </a:spcBef>
              <a:buClr>
                <a:schemeClr val="accent2"/>
              </a:buClr>
              <a:defRPr>
                <a:solidFill>
                  <a:schemeClr val="accent2"/>
                </a:solidFill>
              </a:defRPr>
            </a:lvl9pPr>
          </a:lstStyle>
          <a:p>
            <a:endParaRPr/>
          </a:p>
        </p:txBody>
      </p:sp>
      <p:sp>
        <p:nvSpPr>
          <p:cNvPr id="57" name="Shape 5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0" y="48099"/>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Shape 16"/>
          <p:cNvSpPr/>
          <p:nvPr/>
        </p:nvSpPr>
        <p:spPr>
          <a:xfrm>
            <a:off x="0"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Shape 17"/>
          <p:cNvSpPr txBox="1">
            <a:spLocks noGrp="1"/>
          </p:cNvSpPr>
          <p:nvPr>
            <p:ph type="title"/>
          </p:nvPr>
        </p:nvSpPr>
        <p:spPr>
          <a:xfrm>
            <a:off x="311700" y="539725"/>
            <a:ext cx="8520600" cy="1282500"/>
          </a:xfrm>
          <a:prstGeom prst="rect">
            <a:avLst/>
          </a:prstGeom>
        </p:spPr>
        <p:txBody>
          <a:bodyPr wrap="square" lIns="91425" tIns="91425" rIns="91425" bIns="91425" anchor="t"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0"/>
            <a:ext cx="4314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21" name="Shape 21"/>
          <p:cNvSpPr/>
          <p:nvPr/>
        </p:nvSpPr>
        <p:spPr>
          <a:xfrm>
            <a:off x="0" y="44125"/>
            <a:ext cx="4313625" cy="4399375"/>
          </a:xfrm>
          <a:custGeom>
            <a:avLst/>
            <a:gdLst/>
            <a:ahLst/>
            <a:cxnLst/>
            <a:rect l="0" t="0" r="0" b="0"/>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Shape 22"/>
          <p:cNvSpPr/>
          <p:nvPr/>
        </p:nvSpPr>
        <p:spPr>
          <a:xfrm>
            <a:off x="-125" y="0"/>
            <a:ext cx="4316900" cy="4395600"/>
          </a:xfrm>
          <a:custGeom>
            <a:avLst/>
            <a:gdLst/>
            <a:ahLst/>
            <a:cxnLst/>
            <a:rect l="0" t="0" r="0" b="0"/>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Shape 23"/>
          <p:cNvSpPr txBox="1">
            <a:spLocks noGrp="1"/>
          </p:cNvSpPr>
          <p:nvPr>
            <p:ph type="title"/>
          </p:nvPr>
        </p:nvSpPr>
        <p:spPr>
          <a:xfrm>
            <a:off x="311725" y="500925"/>
            <a:ext cx="3706500" cy="25089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24" name="Shape 24"/>
          <p:cNvSpPr txBox="1">
            <a:spLocks noGrp="1"/>
          </p:cNvSpPr>
          <p:nvPr>
            <p:ph type="body" idx="1"/>
          </p:nvPr>
        </p:nvSpPr>
        <p:spPr>
          <a:xfrm>
            <a:off x="4644675" y="500925"/>
            <a:ext cx="4166400" cy="4098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6"/>
        <p:cNvGrpSpPr/>
        <p:nvPr/>
      </p:nvGrpSpPr>
      <p:grpSpPr>
        <a:xfrm>
          <a:off x="0" y="0"/>
          <a:ext cx="0" cy="0"/>
          <a:chOff x="0" y="0"/>
          <a:chExt cx="0" cy="0"/>
        </a:xfrm>
      </p:grpSpPr>
      <p:sp>
        <p:nvSpPr>
          <p:cNvPr id="27" name="Shape 27"/>
          <p:cNvSpPr/>
          <p:nvPr/>
        </p:nvSpPr>
        <p:spPr>
          <a:xfrm>
            <a:off x="0" y="0"/>
            <a:ext cx="9144000" cy="12771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28" name="Shape 28"/>
          <p:cNvSpPr txBox="1">
            <a:spLocks noGrp="1"/>
          </p:cNvSpPr>
          <p:nvPr>
            <p:ph type="title"/>
          </p:nvPr>
        </p:nvSpPr>
        <p:spPr>
          <a:xfrm>
            <a:off x="311725" y="500925"/>
            <a:ext cx="8520600" cy="6237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29" name="Shape 29"/>
          <p:cNvSpPr txBox="1">
            <a:spLocks noGrp="1"/>
          </p:cNvSpPr>
          <p:nvPr>
            <p:ph type="body" idx="1"/>
          </p:nvPr>
        </p:nvSpPr>
        <p:spPr>
          <a:xfrm>
            <a:off x="311700" y="1505700"/>
            <a:ext cx="3999900" cy="3076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2"/>
          </p:nvPr>
        </p:nvSpPr>
        <p:spPr>
          <a:xfrm>
            <a:off x="4832400" y="1505700"/>
            <a:ext cx="3999900" cy="3076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a:off x="0" y="0"/>
            <a:ext cx="9144000" cy="12771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311725" y="500925"/>
            <a:ext cx="8520600" cy="6237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p:nvPr/>
        </p:nvSpPr>
        <p:spPr>
          <a:xfrm>
            <a:off x="0" y="0"/>
            <a:ext cx="37644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38" name="Shape 38"/>
          <p:cNvSpPr txBox="1">
            <a:spLocks noGrp="1"/>
          </p:cNvSpPr>
          <p:nvPr>
            <p:ph type="title"/>
          </p:nvPr>
        </p:nvSpPr>
        <p:spPr>
          <a:xfrm>
            <a:off x="311725" y="500925"/>
            <a:ext cx="3127500" cy="18291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39" name="Shape 39"/>
          <p:cNvSpPr txBox="1">
            <a:spLocks noGrp="1"/>
          </p:cNvSpPr>
          <p:nvPr>
            <p:ph type="body" idx="1"/>
          </p:nvPr>
        </p:nvSpPr>
        <p:spPr>
          <a:xfrm>
            <a:off x="311700" y="2390650"/>
            <a:ext cx="3127500" cy="2298000"/>
          </a:xfrm>
          <a:prstGeom prst="rect">
            <a:avLst/>
          </a:prstGeom>
        </p:spPr>
        <p:txBody>
          <a:bodyPr wrap="square" lIns="91425" tIns="91425" rIns="91425" bIns="91425" anchor="t" anchorCtr="0"/>
          <a:lstStyle>
            <a:lvl1pPr lvl="0">
              <a:spcBef>
                <a:spcPts val="0"/>
              </a:spcBef>
              <a:buClr>
                <a:schemeClr val="accent2"/>
              </a:buClr>
              <a:defRPr>
                <a:solidFill>
                  <a:schemeClr val="accent2"/>
                </a:solidFill>
              </a:defRPr>
            </a:lvl1pPr>
            <a:lvl2pPr lvl="1">
              <a:spcBef>
                <a:spcPts val="0"/>
              </a:spcBef>
              <a:buClr>
                <a:schemeClr val="accent2"/>
              </a:buClr>
              <a:defRPr>
                <a:solidFill>
                  <a:schemeClr val="accent2"/>
                </a:solidFill>
              </a:defRPr>
            </a:lvl2pPr>
            <a:lvl3pPr lvl="2">
              <a:spcBef>
                <a:spcPts val="0"/>
              </a:spcBef>
              <a:buClr>
                <a:schemeClr val="accent2"/>
              </a:buClr>
              <a:defRPr>
                <a:solidFill>
                  <a:schemeClr val="accent2"/>
                </a:solidFill>
              </a:defRPr>
            </a:lvl3pPr>
            <a:lvl4pPr lvl="3">
              <a:spcBef>
                <a:spcPts val="0"/>
              </a:spcBef>
              <a:buClr>
                <a:schemeClr val="accent2"/>
              </a:buClr>
              <a:defRPr>
                <a:solidFill>
                  <a:schemeClr val="accent2"/>
                </a:solidFill>
              </a:defRPr>
            </a:lvl4pPr>
            <a:lvl5pPr lvl="4">
              <a:spcBef>
                <a:spcPts val="0"/>
              </a:spcBef>
              <a:buClr>
                <a:schemeClr val="accent2"/>
              </a:buClr>
              <a:defRPr>
                <a:solidFill>
                  <a:schemeClr val="accent2"/>
                </a:solidFill>
              </a:defRPr>
            </a:lvl5pPr>
            <a:lvl6pPr lvl="5">
              <a:spcBef>
                <a:spcPts val="0"/>
              </a:spcBef>
              <a:buClr>
                <a:schemeClr val="accent2"/>
              </a:buClr>
              <a:defRPr>
                <a:solidFill>
                  <a:schemeClr val="accent2"/>
                </a:solidFill>
              </a:defRPr>
            </a:lvl6pPr>
            <a:lvl7pPr lvl="6">
              <a:spcBef>
                <a:spcPts val="0"/>
              </a:spcBef>
              <a:buClr>
                <a:schemeClr val="accent2"/>
              </a:buClr>
              <a:defRPr>
                <a:solidFill>
                  <a:schemeClr val="accent2"/>
                </a:solidFill>
              </a:defRPr>
            </a:lvl7pPr>
            <a:lvl8pPr lvl="7">
              <a:spcBef>
                <a:spcPts val="0"/>
              </a:spcBef>
              <a:buClr>
                <a:schemeClr val="accent2"/>
              </a:buClr>
              <a:defRPr>
                <a:solidFill>
                  <a:schemeClr val="accent2"/>
                </a:solidFill>
              </a:defRPr>
            </a:lvl8pPr>
            <a:lvl9pPr lvl="8">
              <a:spcBef>
                <a:spcPts val="0"/>
              </a:spcBef>
              <a:buClr>
                <a:schemeClr val="accent2"/>
              </a:buClr>
              <a:defRPr>
                <a:solidFill>
                  <a:schemeClr val="accent2"/>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675" y="798600"/>
            <a:ext cx="6247800" cy="3546300"/>
          </a:xfrm>
          <a:prstGeom prst="rect">
            <a:avLst/>
          </a:prstGeom>
        </p:spPr>
        <p:txBody>
          <a:bodyPr wrap="square" lIns="91425" tIns="91425" rIns="91425" bIns="91425" anchor="ctr"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a:off x="0" y="0"/>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46" name="Shape 46"/>
          <p:cNvSpPr txBox="1">
            <a:spLocks noGrp="1"/>
          </p:cNvSpPr>
          <p:nvPr>
            <p:ph type="title"/>
          </p:nvPr>
        </p:nvSpPr>
        <p:spPr>
          <a:xfrm>
            <a:off x="311300" y="500925"/>
            <a:ext cx="3704400" cy="20496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ubTitle" idx="1"/>
          </p:nvPr>
        </p:nvSpPr>
        <p:spPr>
          <a:xfrm>
            <a:off x="304800" y="2626725"/>
            <a:ext cx="3704400" cy="926700"/>
          </a:xfrm>
          <a:prstGeom prst="rect">
            <a:avLst/>
          </a:prstGeom>
        </p:spPr>
        <p:txBody>
          <a:bodyPr wrap="square" lIns="91425" tIns="91425" rIns="91425" bIns="91425" anchor="t" anchorCtr="0"/>
          <a:lstStyle>
            <a:lvl1pPr lvl="0">
              <a:lnSpc>
                <a:spcPct val="100000"/>
              </a:lnSpc>
              <a:spcBef>
                <a:spcPts val="0"/>
              </a:spcBef>
              <a:spcAft>
                <a:spcPts val="0"/>
              </a:spcAft>
              <a:buClr>
                <a:schemeClr val="accent2"/>
              </a:buClr>
              <a:buSzPct val="100000"/>
              <a:buNone/>
              <a:defRPr sz="1600">
                <a:solidFill>
                  <a:schemeClr val="accent2"/>
                </a:solidFill>
              </a:defRPr>
            </a:lvl1pPr>
            <a:lvl2pPr lvl="1">
              <a:lnSpc>
                <a:spcPct val="100000"/>
              </a:lnSpc>
              <a:spcBef>
                <a:spcPts val="0"/>
              </a:spcBef>
              <a:spcAft>
                <a:spcPts val="0"/>
              </a:spcAft>
              <a:buClr>
                <a:schemeClr val="accent2"/>
              </a:buClr>
              <a:buSzPct val="100000"/>
              <a:buNone/>
              <a:defRPr sz="1600">
                <a:solidFill>
                  <a:schemeClr val="accent2"/>
                </a:solidFill>
              </a:defRPr>
            </a:lvl2pPr>
            <a:lvl3pPr lvl="2">
              <a:lnSpc>
                <a:spcPct val="100000"/>
              </a:lnSpc>
              <a:spcBef>
                <a:spcPts val="0"/>
              </a:spcBef>
              <a:spcAft>
                <a:spcPts val="0"/>
              </a:spcAft>
              <a:buClr>
                <a:schemeClr val="accent2"/>
              </a:buClr>
              <a:buSzPct val="100000"/>
              <a:buNone/>
              <a:defRPr sz="1600">
                <a:solidFill>
                  <a:schemeClr val="accent2"/>
                </a:solidFill>
              </a:defRPr>
            </a:lvl3pPr>
            <a:lvl4pPr lvl="3">
              <a:lnSpc>
                <a:spcPct val="100000"/>
              </a:lnSpc>
              <a:spcBef>
                <a:spcPts val="0"/>
              </a:spcBef>
              <a:spcAft>
                <a:spcPts val="0"/>
              </a:spcAft>
              <a:buClr>
                <a:schemeClr val="accent2"/>
              </a:buClr>
              <a:buSzPct val="100000"/>
              <a:buNone/>
              <a:defRPr sz="1600">
                <a:solidFill>
                  <a:schemeClr val="accent2"/>
                </a:solidFill>
              </a:defRPr>
            </a:lvl4pPr>
            <a:lvl5pPr lvl="4">
              <a:lnSpc>
                <a:spcPct val="100000"/>
              </a:lnSpc>
              <a:spcBef>
                <a:spcPts val="0"/>
              </a:spcBef>
              <a:spcAft>
                <a:spcPts val="0"/>
              </a:spcAft>
              <a:buClr>
                <a:schemeClr val="accent2"/>
              </a:buClr>
              <a:buSzPct val="100000"/>
              <a:buNone/>
              <a:defRPr sz="1600">
                <a:solidFill>
                  <a:schemeClr val="accent2"/>
                </a:solidFill>
              </a:defRPr>
            </a:lvl5pPr>
            <a:lvl6pPr lvl="5">
              <a:lnSpc>
                <a:spcPct val="100000"/>
              </a:lnSpc>
              <a:spcBef>
                <a:spcPts val="0"/>
              </a:spcBef>
              <a:spcAft>
                <a:spcPts val="0"/>
              </a:spcAft>
              <a:buClr>
                <a:schemeClr val="accent2"/>
              </a:buClr>
              <a:buSzPct val="100000"/>
              <a:buNone/>
              <a:defRPr sz="1600">
                <a:solidFill>
                  <a:schemeClr val="accent2"/>
                </a:solidFill>
              </a:defRPr>
            </a:lvl6pPr>
            <a:lvl7pPr lvl="6">
              <a:lnSpc>
                <a:spcPct val="100000"/>
              </a:lnSpc>
              <a:spcBef>
                <a:spcPts val="0"/>
              </a:spcBef>
              <a:spcAft>
                <a:spcPts val="0"/>
              </a:spcAft>
              <a:buClr>
                <a:schemeClr val="accent2"/>
              </a:buClr>
              <a:buSzPct val="100000"/>
              <a:buNone/>
              <a:defRPr sz="1600">
                <a:solidFill>
                  <a:schemeClr val="accent2"/>
                </a:solidFill>
              </a:defRPr>
            </a:lvl7pPr>
            <a:lvl8pPr lvl="7">
              <a:lnSpc>
                <a:spcPct val="100000"/>
              </a:lnSpc>
              <a:spcBef>
                <a:spcPts val="0"/>
              </a:spcBef>
              <a:spcAft>
                <a:spcPts val="0"/>
              </a:spcAft>
              <a:buClr>
                <a:schemeClr val="accent2"/>
              </a:buClr>
              <a:buSzPct val="100000"/>
              <a:buNone/>
              <a:defRPr sz="1600">
                <a:solidFill>
                  <a:schemeClr val="accent2"/>
                </a:solidFill>
              </a:defRPr>
            </a:lvl8pPr>
            <a:lvl9pPr lvl="8">
              <a:lnSpc>
                <a:spcPct val="100000"/>
              </a:lnSpc>
              <a:spcBef>
                <a:spcPts val="0"/>
              </a:spcBef>
              <a:spcAft>
                <a:spcPts val="0"/>
              </a:spcAft>
              <a:buClr>
                <a:schemeClr val="accent2"/>
              </a:buClr>
              <a:buSzPct val="100000"/>
              <a:buNone/>
              <a:defRPr sz="1600">
                <a:solidFill>
                  <a:schemeClr val="accent2"/>
                </a:solidFill>
              </a:defRPr>
            </a:lvl9pPr>
          </a:lstStyle>
          <a:p>
            <a:endParaRPr/>
          </a:p>
        </p:txBody>
      </p:sp>
      <p:sp>
        <p:nvSpPr>
          <p:cNvPr id="48" name="Shape 48"/>
          <p:cNvSpPr txBox="1">
            <a:spLocks noGrp="1"/>
          </p:cNvSpPr>
          <p:nvPr>
            <p:ph type="body" idx="2"/>
          </p:nvPr>
        </p:nvSpPr>
        <p:spPr>
          <a:xfrm>
            <a:off x="4879025" y="500925"/>
            <a:ext cx="3954000" cy="4111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4369000"/>
            <a:ext cx="9144000" cy="7743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52" name="Shape 52"/>
          <p:cNvSpPr txBox="1">
            <a:spLocks noGrp="1"/>
          </p:cNvSpPr>
          <p:nvPr>
            <p:ph type="body" idx="1"/>
          </p:nvPr>
        </p:nvSpPr>
        <p:spPr>
          <a:xfrm>
            <a:off x="311700" y="4521400"/>
            <a:ext cx="7979400" cy="460500"/>
          </a:xfrm>
          <a:prstGeom prst="rect">
            <a:avLst/>
          </a:prstGeom>
        </p:spPr>
        <p:txBody>
          <a:bodyPr wrap="square" lIns="91425" tIns="91425" rIns="91425" bIns="91425" anchor="ctr" anchorCtr="0"/>
          <a:lstStyle>
            <a:lvl1pPr lvl="0">
              <a:lnSpc>
                <a:spcPct val="100000"/>
              </a:lnSpc>
              <a:spcBef>
                <a:spcPts val="0"/>
              </a:spcBef>
              <a:spcAft>
                <a:spcPts val="0"/>
              </a:spcAft>
              <a:buClr>
                <a:schemeClr val="lt1"/>
              </a:buClr>
              <a:buFont typeface="Merriweather"/>
              <a:buNone/>
              <a:defRPr>
                <a:solidFill>
                  <a:schemeClr val="lt1"/>
                </a:solidFill>
                <a:latin typeface="Merriweather"/>
                <a:ea typeface="Merriweather"/>
                <a:cs typeface="Merriweather"/>
                <a:sym typeface="Merriweather"/>
              </a:defRPr>
            </a:lvl1pPr>
          </a:lstStyle>
          <a:p>
            <a:endParaRPr/>
          </a:p>
        </p:txBody>
      </p:sp>
      <p:sp>
        <p:nvSpPr>
          <p:cNvPr id="53" name="Shape 5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1pPr>
            <a:lvl2pPr lvl="1">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2pPr>
            <a:lvl3pPr lvl="2">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3pPr>
            <a:lvl4pPr lvl="3">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4pPr>
            <a:lvl5pPr lvl="4">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5pPr>
            <a:lvl6pPr lvl="5">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6pPr>
            <a:lvl7pPr lvl="6">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7pPr>
            <a:lvl8pPr lvl="7">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8pPr>
            <a:lvl9pPr lvl="8">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Roboto"/>
              <a:buChar char="●"/>
              <a:defRPr sz="13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latin typeface="Roboto"/>
                <a:ea typeface="Roboto"/>
                <a:cs typeface="Roboto"/>
                <a:sym typeface="Roboto"/>
              </a:rPr>
              <a:t>‹#›</a:t>
            </a:fld>
            <a:endParaRPr lang="en" sz="1000">
              <a:solidFill>
                <a:schemeClr val="dk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311700" y="539725"/>
            <a:ext cx="8520600" cy="1282500"/>
          </a:xfrm>
          <a:prstGeom prst="rect">
            <a:avLst/>
          </a:prstGeom>
        </p:spPr>
        <p:txBody>
          <a:bodyPr wrap="square" lIns="91425" tIns="91425" rIns="91425" bIns="91425" anchor="t" anchorCtr="0">
            <a:noAutofit/>
          </a:bodyPr>
          <a:lstStyle/>
          <a:p>
            <a:pPr lvl="0">
              <a:spcBef>
                <a:spcPts val="0"/>
              </a:spcBef>
              <a:buNone/>
            </a:pPr>
            <a:r>
              <a:rPr lang="en" b="1">
                <a:solidFill>
                  <a:srgbClr val="434343"/>
                </a:solidFill>
                <a:latin typeface="Roboto Condensed"/>
                <a:ea typeface="Roboto Condensed"/>
                <a:cs typeface="Roboto Condensed"/>
                <a:sym typeface="Roboto Condensed"/>
              </a:rPr>
              <a:t>Internalized Oppression: Irene</a:t>
            </a:r>
          </a:p>
        </p:txBody>
      </p:sp>
      <p:sp>
        <p:nvSpPr>
          <p:cNvPr id="65" name="Shape 65"/>
          <p:cNvSpPr txBox="1">
            <a:spLocks noGrp="1"/>
          </p:cNvSpPr>
          <p:nvPr>
            <p:ph type="subTitle" idx="1"/>
          </p:nvPr>
        </p:nvSpPr>
        <p:spPr>
          <a:xfrm>
            <a:off x="311700" y="1700260"/>
            <a:ext cx="4242600" cy="738300"/>
          </a:xfrm>
          <a:prstGeom prst="rect">
            <a:avLst/>
          </a:prstGeom>
        </p:spPr>
        <p:txBody>
          <a:bodyPr wrap="square" lIns="91425" tIns="91425" rIns="91425" bIns="91425" anchor="t" anchorCtr="0">
            <a:noAutofit/>
          </a:bodyPr>
          <a:lstStyle/>
          <a:p>
            <a:pPr lvl="0">
              <a:spcBef>
                <a:spcPts val="0"/>
              </a:spcBef>
              <a:buNone/>
            </a:pPr>
            <a:r>
              <a:rPr lang="en">
                <a:latin typeface="Roboto Condensed"/>
                <a:ea typeface="Roboto Condensed"/>
                <a:cs typeface="Roboto Condensed"/>
                <a:sym typeface="Roboto Condensed"/>
              </a:rPr>
              <a:t>By Abel, Chris, Devon, and Rosie</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544750" y="1111675"/>
            <a:ext cx="3321300" cy="2508900"/>
          </a:xfrm>
          <a:prstGeom prst="rect">
            <a:avLst/>
          </a:prstGeom>
        </p:spPr>
        <p:txBody>
          <a:bodyPr wrap="square" lIns="91425" tIns="91425" rIns="91425" bIns="91425" anchor="t" anchorCtr="0">
            <a:noAutofit/>
          </a:bodyPr>
          <a:lstStyle/>
          <a:p>
            <a:pPr lvl="0">
              <a:spcBef>
                <a:spcPts val="0"/>
              </a:spcBef>
              <a:buNone/>
            </a:pPr>
            <a:r>
              <a:rPr lang="en" sz="3000" b="1">
                <a:latin typeface="Roboto Condensed"/>
                <a:ea typeface="Roboto Condensed"/>
                <a:cs typeface="Roboto Condensed"/>
                <a:sym typeface="Roboto Condensed"/>
              </a:rPr>
              <a:t>What is Internalized Oppression?</a:t>
            </a:r>
          </a:p>
        </p:txBody>
      </p:sp>
      <p:sp>
        <p:nvSpPr>
          <p:cNvPr id="71" name="Shape 71"/>
          <p:cNvSpPr txBox="1">
            <a:spLocks noGrp="1"/>
          </p:cNvSpPr>
          <p:nvPr>
            <p:ph type="body" idx="1"/>
          </p:nvPr>
        </p:nvSpPr>
        <p:spPr>
          <a:xfrm>
            <a:off x="4644675" y="500925"/>
            <a:ext cx="4166400" cy="4098600"/>
          </a:xfrm>
          <a:prstGeom prst="rect">
            <a:avLst/>
          </a:prstGeom>
        </p:spPr>
        <p:txBody>
          <a:bodyPr wrap="square" lIns="91425" tIns="91425" rIns="91425" bIns="91425" anchor="t" anchorCtr="0">
            <a:noAutofit/>
          </a:bodyPr>
          <a:lstStyle/>
          <a:p>
            <a:pPr marL="0" lvl="0" indent="0" algn="l" rtl="0">
              <a:spcBef>
                <a:spcPts val="0"/>
              </a:spcBef>
              <a:buNone/>
            </a:pPr>
            <a:endParaRPr sz="2400"/>
          </a:p>
          <a:p>
            <a:pPr marL="0" lvl="0" indent="0" algn="l">
              <a:spcBef>
                <a:spcPts val="0"/>
              </a:spcBef>
              <a:buNone/>
            </a:pPr>
            <a:r>
              <a:rPr lang="en" sz="2400"/>
              <a:t>INTERNALIZED OPPRESSION</a:t>
            </a:r>
          </a:p>
          <a:p>
            <a:pPr lvl="0">
              <a:spcBef>
                <a:spcPts val="0"/>
              </a:spcBef>
              <a:buNone/>
            </a:pPr>
            <a:r>
              <a:rPr lang="en" sz="1800"/>
              <a:t>When a member of an oppressed group accepts, believes, and identifies with the stereotypes about them.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270600" y="1227500"/>
            <a:ext cx="3706500" cy="2508900"/>
          </a:xfrm>
          <a:prstGeom prst="rect">
            <a:avLst/>
          </a:prstGeom>
        </p:spPr>
        <p:txBody>
          <a:bodyPr wrap="square" lIns="91425" tIns="91425" rIns="91425" bIns="91425" anchor="t" anchorCtr="0">
            <a:noAutofit/>
          </a:bodyPr>
          <a:lstStyle/>
          <a:p>
            <a:pPr lvl="0" algn="ctr">
              <a:spcBef>
                <a:spcPts val="0"/>
              </a:spcBef>
              <a:buNone/>
            </a:pPr>
            <a:r>
              <a:rPr lang="en">
                <a:latin typeface="Roboto Condensed"/>
                <a:ea typeface="Roboto Condensed"/>
                <a:cs typeface="Roboto Condensed"/>
                <a:sym typeface="Roboto Condensed"/>
              </a:rPr>
              <a:t>Internalized Oppression:</a:t>
            </a:r>
          </a:p>
          <a:p>
            <a:pPr lvl="0">
              <a:spcBef>
                <a:spcPts val="0"/>
              </a:spcBef>
              <a:buNone/>
            </a:pPr>
            <a:endParaRPr>
              <a:latin typeface="Roboto Condensed"/>
              <a:ea typeface="Roboto Condensed"/>
              <a:cs typeface="Roboto Condensed"/>
              <a:sym typeface="Roboto Condensed"/>
            </a:endParaRPr>
          </a:p>
          <a:p>
            <a:pPr lvl="0" algn="ctr">
              <a:spcBef>
                <a:spcPts val="0"/>
              </a:spcBef>
              <a:buNone/>
            </a:pPr>
            <a:r>
              <a:rPr lang="en" sz="3600" b="1">
                <a:latin typeface="Roboto Condensed"/>
                <a:ea typeface="Roboto Condensed"/>
                <a:cs typeface="Roboto Condensed"/>
                <a:sym typeface="Roboto Condensed"/>
              </a:rPr>
              <a:t>Gender</a:t>
            </a:r>
          </a:p>
        </p:txBody>
      </p:sp>
      <p:sp>
        <p:nvSpPr>
          <p:cNvPr id="77" name="Shape 77"/>
          <p:cNvSpPr txBox="1">
            <a:spLocks noGrp="1"/>
          </p:cNvSpPr>
          <p:nvPr>
            <p:ph type="body" idx="1"/>
          </p:nvPr>
        </p:nvSpPr>
        <p:spPr>
          <a:xfrm>
            <a:off x="4644675" y="500925"/>
            <a:ext cx="4166400" cy="4098600"/>
          </a:xfrm>
          <a:prstGeom prst="rect">
            <a:avLst/>
          </a:prstGeom>
        </p:spPr>
        <p:txBody>
          <a:bodyPr wrap="square" lIns="91425" tIns="91425" rIns="91425" bIns="91425" anchor="t" anchorCtr="0">
            <a:noAutofit/>
          </a:bodyPr>
          <a:lstStyle/>
          <a:p>
            <a:pPr lvl="0">
              <a:spcBef>
                <a:spcPts val="0"/>
              </a:spcBef>
              <a:buNone/>
            </a:pPr>
            <a:r>
              <a:rPr lang="en" sz="2400"/>
              <a:t>IRENE’S INTERNALIZED OPPRESSION:</a:t>
            </a:r>
          </a:p>
          <a:p>
            <a:pPr marL="457200" lvl="0" indent="-342900" rtl="0">
              <a:spcBef>
                <a:spcPts val="0"/>
              </a:spcBef>
              <a:buSzPct val="100000"/>
            </a:pPr>
            <a:r>
              <a:rPr lang="en" sz="1800"/>
              <a:t>Believes “being a woman” = bending to the will of male superiors</a:t>
            </a:r>
          </a:p>
          <a:p>
            <a:pPr marL="457200" lvl="0" indent="-342900" rtl="0">
              <a:spcBef>
                <a:spcPts val="0"/>
              </a:spcBef>
              <a:buSzPct val="100000"/>
            </a:pPr>
            <a:r>
              <a:rPr lang="en" sz="1800"/>
              <a:t>Women are supposed to act a certain way (not too flirtatious, motherly)</a:t>
            </a:r>
          </a:p>
          <a:p>
            <a:pPr marL="457200" lvl="0" indent="-342900">
              <a:spcBef>
                <a:spcPts val="0"/>
              </a:spcBef>
              <a:buSzPct val="100000"/>
            </a:pPr>
            <a:r>
              <a:rPr lang="en" sz="1800"/>
              <a:t>Frustrated by feeling trapped, but hates women who seem too “free”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25" y="350125"/>
            <a:ext cx="3706500" cy="732900"/>
          </a:xfrm>
          <a:prstGeom prst="rect">
            <a:avLst/>
          </a:prstGeom>
        </p:spPr>
        <p:txBody>
          <a:bodyPr wrap="square" lIns="91425" tIns="91425" rIns="91425" bIns="91425" anchor="t" anchorCtr="0">
            <a:noAutofit/>
          </a:bodyPr>
          <a:lstStyle/>
          <a:p>
            <a:pPr lvl="0">
              <a:spcBef>
                <a:spcPts val="0"/>
              </a:spcBef>
              <a:buNone/>
            </a:pPr>
            <a:r>
              <a:rPr lang="en">
                <a:latin typeface="Roboto Condensed"/>
                <a:ea typeface="Roboto Condensed"/>
                <a:cs typeface="Roboto Condensed"/>
                <a:sym typeface="Roboto Condensed"/>
              </a:rPr>
              <a:t>Evidence Quote 1:</a:t>
            </a:r>
          </a:p>
          <a:p>
            <a:pPr lvl="0">
              <a:spcBef>
                <a:spcPts val="0"/>
              </a:spcBef>
              <a:buNone/>
            </a:pPr>
            <a:endParaRPr/>
          </a:p>
        </p:txBody>
      </p:sp>
      <p:sp>
        <p:nvSpPr>
          <p:cNvPr id="83" name="Shape 83"/>
          <p:cNvSpPr txBox="1">
            <a:spLocks noGrp="1"/>
          </p:cNvSpPr>
          <p:nvPr>
            <p:ph type="body" idx="1"/>
          </p:nvPr>
        </p:nvSpPr>
        <p:spPr>
          <a:xfrm>
            <a:off x="375625" y="1213800"/>
            <a:ext cx="3441600" cy="2679600"/>
          </a:xfrm>
          <a:prstGeom prst="rect">
            <a:avLst/>
          </a:prstGeom>
        </p:spPr>
        <p:txBody>
          <a:bodyPr wrap="square" lIns="91425" tIns="91425" rIns="91425" bIns="91425" anchor="t" anchorCtr="0">
            <a:noAutofit/>
          </a:bodyPr>
          <a:lstStyle/>
          <a:p>
            <a:pPr lvl="0" rtl="0">
              <a:spcBef>
                <a:spcPts val="0"/>
              </a:spcBef>
              <a:buNone/>
            </a:pPr>
            <a:r>
              <a:rPr lang="en" sz="1500">
                <a:solidFill>
                  <a:schemeClr val="lt1"/>
                </a:solidFill>
              </a:rPr>
              <a:t>“‘I know very well that I take being a mother rather seriously. I am wrapped up in my boys and the running of my house. I can’t help it. And, really, I don’t think it’s anything to laugh at.’ And though she was aware of the slight primness in her words and attitude, she had neither power nor wish to efface it.” (Part 2)</a:t>
            </a:r>
          </a:p>
          <a:p>
            <a:pPr lvl="0">
              <a:spcBef>
                <a:spcPts val="0"/>
              </a:spcBef>
              <a:buNone/>
            </a:pPr>
            <a:endParaRPr/>
          </a:p>
        </p:txBody>
      </p:sp>
      <p:sp>
        <p:nvSpPr>
          <p:cNvPr id="84" name="Shape 84"/>
          <p:cNvSpPr txBox="1"/>
          <p:nvPr/>
        </p:nvSpPr>
        <p:spPr>
          <a:xfrm>
            <a:off x="4630975" y="438675"/>
            <a:ext cx="4166400" cy="1960500"/>
          </a:xfrm>
          <a:prstGeom prst="rect">
            <a:avLst/>
          </a:prstGeom>
          <a:noFill/>
          <a:ln>
            <a:noFill/>
          </a:ln>
        </p:spPr>
        <p:txBody>
          <a:bodyPr wrap="square" lIns="91425" tIns="91425" rIns="91425" bIns="91425" anchor="t" anchorCtr="0">
            <a:noAutofit/>
          </a:bodyPr>
          <a:lstStyle/>
          <a:p>
            <a:pPr lvl="0">
              <a:spcBef>
                <a:spcPts val="0"/>
              </a:spcBef>
              <a:buNone/>
            </a:pPr>
            <a:r>
              <a:rPr lang="en" sz="1800" b="1">
                <a:solidFill>
                  <a:schemeClr val="accent1"/>
                </a:solidFill>
                <a:latin typeface="Roboto"/>
                <a:ea typeface="Roboto"/>
                <a:cs typeface="Roboto"/>
                <a:sym typeface="Roboto"/>
              </a:rPr>
              <a:t>CONTEXT</a:t>
            </a:r>
            <a:r>
              <a:rPr lang="en" sz="1800">
                <a:solidFill>
                  <a:schemeClr val="dk2"/>
                </a:solidFill>
                <a:latin typeface="Roboto"/>
                <a:ea typeface="Roboto"/>
                <a:cs typeface="Roboto"/>
                <a:sym typeface="Roboto"/>
              </a:rPr>
              <a:t>: Irene and Clare have a heated conversation about what role motherhood should play in a woman’s life, and Irene becomes defensive of her identity as a mother</a:t>
            </a:r>
          </a:p>
        </p:txBody>
      </p:sp>
      <p:sp>
        <p:nvSpPr>
          <p:cNvPr id="85" name="Shape 85"/>
          <p:cNvSpPr txBox="1"/>
          <p:nvPr/>
        </p:nvSpPr>
        <p:spPr>
          <a:xfrm>
            <a:off x="4630875" y="2522475"/>
            <a:ext cx="4166400" cy="2028900"/>
          </a:xfrm>
          <a:prstGeom prst="rect">
            <a:avLst/>
          </a:prstGeom>
          <a:noFill/>
          <a:ln>
            <a:noFill/>
          </a:ln>
        </p:spPr>
        <p:txBody>
          <a:bodyPr wrap="square" lIns="91425" tIns="91425" rIns="91425" bIns="91425" anchor="t" anchorCtr="0">
            <a:noAutofit/>
          </a:bodyPr>
          <a:lstStyle/>
          <a:p>
            <a:pPr lvl="0">
              <a:spcBef>
                <a:spcPts val="0"/>
              </a:spcBef>
              <a:buNone/>
            </a:pPr>
            <a:r>
              <a:rPr lang="en" sz="1800" b="1">
                <a:solidFill>
                  <a:schemeClr val="accent1"/>
                </a:solidFill>
                <a:latin typeface="Roboto"/>
                <a:ea typeface="Roboto"/>
                <a:cs typeface="Roboto"/>
                <a:sym typeface="Roboto"/>
              </a:rPr>
              <a:t>ANALYSIS</a:t>
            </a:r>
            <a:r>
              <a:rPr lang="en" sz="1800">
                <a:solidFill>
                  <a:schemeClr val="dk2"/>
                </a:solidFill>
                <a:latin typeface="Roboto"/>
                <a:ea typeface="Roboto"/>
                <a:cs typeface="Roboto"/>
                <a:sym typeface="Roboto"/>
              </a:rPr>
              <a:t>:  Irene exposes feeling tied-down by her duties as a mother, but also the pride she has in having a distinguished role in society. Her words reflect her lack of social mobility, but her tone implies her protectiveness of her position.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89850" y="500925"/>
            <a:ext cx="3706500" cy="2508900"/>
          </a:xfrm>
          <a:prstGeom prst="rect">
            <a:avLst/>
          </a:prstGeom>
        </p:spPr>
        <p:txBody>
          <a:bodyPr wrap="square" lIns="91425" tIns="91425" rIns="91425" bIns="91425" anchor="t" anchorCtr="0">
            <a:noAutofit/>
          </a:bodyPr>
          <a:lstStyle/>
          <a:p>
            <a:pPr lvl="0">
              <a:spcBef>
                <a:spcPts val="0"/>
              </a:spcBef>
              <a:buNone/>
            </a:pPr>
            <a:r>
              <a:rPr lang="en">
                <a:latin typeface="Roboto Condensed"/>
                <a:ea typeface="Roboto Condensed"/>
                <a:cs typeface="Roboto Condensed"/>
                <a:sym typeface="Roboto Condensed"/>
              </a:rPr>
              <a:t>Evidence Quote 2:</a:t>
            </a:r>
          </a:p>
        </p:txBody>
      </p:sp>
      <p:sp>
        <p:nvSpPr>
          <p:cNvPr id="91" name="Shape 91"/>
          <p:cNvSpPr txBox="1">
            <a:spLocks noGrp="1"/>
          </p:cNvSpPr>
          <p:nvPr>
            <p:ph type="body" idx="1"/>
          </p:nvPr>
        </p:nvSpPr>
        <p:spPr>
          <a:xfrm>
            <a:off x="4644675" y="500925"/>
            <a:ext cx="4166400" cy="4098600"/>
          </a:xfrm>
          <a:prstGeom prst="rect">
            <a:avLst/>
          </a:prstGeom>
        </p:spPr>
        <p:txBody>
          <a:bodyPr wrap="square" lIns="91425" tIns="91425" rIns="91425" bIns="91425" anchor="t" anchorCtr="0">
            <a:noAutofit/>
          </a:bodyPr>
          <a:lstStyle/>
          <a:p>
            <a:pPr lvl="0">
              <a:spcBef>
                <a:spcPts val="0"/>
              </a:spcBef>
              <a:buNone/>
            </a:pPr>
            <a:r>
              <a:rPr lang="en" sz="1800" b="1">
                <a:solidFill>
                  <a:schemeClr val="accent1"/>
                </a:solidFill>
              </a:rPr>
              <a:t>CONTEXT</a:t>
            </a:r>
            <a:r>
              <a:rPr lang="en" sz="1800" b="1">
                <a:solidFill>
                  <a:srgbClr val="000000"/>
                </a:solidFill>
              </a:rPr>
              <a:t>: </a:t>
            </a:r>
            <a:r>
              <a:rPr lang="en" sz="1800"/>
              <a:t>While having tea at a cafe in Chicago, Irene notices a white woman come in with a white man. She does not realize that it is her long lost friend, Clare. Irene judges the woman, as the man leaves (indicating she is a mistress). </a:t>
            </a:r>
          </a:p>
          <a:p>
            <a:pPr lvl="0">
              <a:spcBef>
                <a:spcPts val="0"/>
              </a:spcBef>
              <a:buNone/>
            </a:pPr>
            <a:r>
              <a:rPr lang="en" sz="1800" b="1">
                <a:solidFill>
                  <a:schemeClr val="accent1"/>
                </a:solidFill>
              </a:rPr>
              <a:t>ANALYSIS</a:t>
            </a:r>
            <a:r>
              <a:rPr lang="en" sz="1800" b="1">
                <a:solidFill>
                  <a:srgbClr val="000000"/>
                </a:solidFill>
              </a:rPr>
              <a:t>: </a:t>
            </a:r>
            <a:r>
              <a:rPr lang="en" sz="1800"/>
              <a:t> The way Irene criticizes Clare reveals that she has certain ideas about the way a woman is supposed to act.</a:t>
            </a:r>
          </a:p>
        </p:txBody>
      </p:sp>
      <p:sp>
        <p:nvSpPr>
          <p:cNvPr id="92" name="Shape 92"/>
          <p:cNvSpPr txBox="1"/>
          <p:nvPr/>
        </p:nvSpPr>
        <p:spPr>
          <a:xfrm>
            <a:off x="424975" y="1494300"/>
            <a:ext cx="3303900" cy="1515600"/>
          </a:xfrm>
          <a:prstGeom prst="rect">
            <a:avLst/>
          </a:prstGeom>
          <a:noFill/>
          <a:ln>
            <a:noFill/>
          </a:ln>
        </p:spPr>
        <p:txBody>
          <a:bodyPr wrap="square" lIns="91425" tIns="91425" rIns="91425" bIns="91425" anchor="t" anchorCtr="0">
            <a:noAutofit/>
          </a:bodyPr>
          <a:lstStyle/>
          <a:p>
            <a:pPr lvl="0">
              <a:spcBef>
                <a:spcPts val="0"/>
              </a:spcBef>
              <a:buNone/>
            </a:pPr>
            <a:r>
              <a:rPr lang="en" sz="1800">
                <a:solidFill>
                  <a:schemeClr val="lt1"/>
                </a:solidFill>
                <a:latin typeface="Roboto"/>
                <a:ea typeface="Roboto"/>
                <a:cs typeface="Roboto"/>
                <a:sym typeface="Roboto"/>
              </a:rPr>
              <a:t>“Irene couldn’t quite define it, but she was sure that she would have classed it, coming from another woman, as being just a shade too provocative for a waiter.” (Part 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25" y="500925"/>
            <a:ext cx="3706500" cy="789600"/>
          </a:xfrm>
          <a:prstGeom prst="rect">
            <a:avLst/>
          </a:prstGeom>
        </p:spPr>
        <p:txBody>
          <a:bodyPr wrap="square" lIns="91425" tIns="91425" rIns="91425" bIns="91425" anchor="t" anchorCtr="0">
            <a:noAutofit/>
          </a:bodyPr>
          <a:lstStyle/>
          <a:p>
            <a:pPr lvl="0">
              <a:spcBef>
                <a:spcPts val="0"/>
              </a:spcBef>
              <a:buNone/>
            </a:pPr>
            <a:r>
              <a:rPr lang="en">
                <a:latin typeface="Roboto Condensed"/>
                <a:ea typeface="Roboto Condensed"/>
                <a:cs typeface="Roboto Condensed"/>
                <a:sym typeface="Roboto Condensed"/>
              </a:rPr>
              <a:t>Evidence Quote 3:</a:t>
            </a:r>
          </a:p>
          <a:p>
            <a:pPr lvl="0">
              <a:spcBef>
                <a:spcPts val="0"/>
              </a:spcBef>
              <a:buNone/>
            </a:pPr>
            <a:endParaRPr/>
          </a:p>
        </p:txBody>
      </p:sp>
      <p:sp>
        <p:nvSpPr>
          <p:cNvPr id="98" name="Shape 98"/>
          <p:cNvSpPr txBox="1">
            <a:spLocks noGrp="1"/>
          </p:cNvSpPr>
          <p:nvPr>
            <p:ph type="body" idx="1"/>
          </p:nvPr>
        </p:nvSpPr>
        <p:spPr>
          <a:xfrm>
            <a:off x="4628268" y="522450"/>
            <a:ext cx="4166400" cy="4098600"/>
          </a:xfrm>
          <a:prstGeom prst="rect">
            <a:avLst/>
          </a:prstGeom>
        </p:spPr>
        <p:txBody>
          <a:bodyPr wrap="square" lIns="91425" tIns="91425" rIns="91425" bIns="91425" anchor="t" anchorCtr="0">
            <a:noAutofit/>
          </a:bodyPr>
          <a:lstStyle/>
          <a:p>
            <a:pPr lvl="0">
              <a:spcBef>
                <a:spcPts val="0"/>
              </a:spcBef>
              <a:buNone/>
            </a:pPr>
            <a:r>
              <a:rPr lang="en" sz="1800" b="1">
                <a:solidFill>
                  <a:schemeClr val="accent1"/>
                </a:solidFill>
              </a:rPr>
              <a:t>CONTEXT</a:t>
            </a:r>
            <a:r>
              <a:rPr lang="en" sz="1800" b="1">
                <a:solidFill>
                  <a:srgbClr val="000000"/>
                </a:solidFill>
              </a:rPr>
              <a:t>:  </a:t>
            </a:r>
            <a:r>
              <a:rPr lang="en" sz="1800">
                <a:solidFill>
                  <a:srgbClr val="000000"/>
                </a:solidFill>
              </a:rPr>
              <a:t>At Clare’s house for tea, her husband John makes racist remarks about black people unaware that he is sitting with three half black women. </a:t>
            </a:r>
          </a:p>
          <a:p>
            <a:pPr lvl="0">
              <a:spcBef>
                <a:spcPts val="0"/>
              </a:spcBef>
              <a:buNone/>
            </a:pPr>
            <a:endParaRPr sz="1800" b="1"/>
          </a:p>
          <a:p>
            <a:pPr lvl="0">
              <a:spcBef>
                <a:spcPts val="0"/>
              </a:spcBef>
              <a:buNone/>
            </a:pPr>
            <a:r>
              <a:rPr lang="en" sz="1800" b="1">
                <a:solidFill>
                  <a:schemeClr val="accent1"/>
                </a:solidFill>
              </a:rPr>
              <a:t>ANALYSIS</a:t>
            </a:r>
            <a:r>
              <a:rPr lang="en" sz="1800" b="1">
                <a:solidFill>
                  <a:srgbClr val="000000"/>
                </a:solidFill>
              </a:rPr>
              <a:t>: </a:t>
            </a:r>
            <a:r>
              <a:rPr lang="en" sz="1800">
                <a:solidFill>
                  <a:srgbClr val="000000"/>
                </a:solidFill>
              </a:rPr>
              <a:t>Irene internalizes her frustration and discomfort and chooses not to speak up against John in order to protect her identity. </a:t>
            </a:r>
          </a:p>
        </p:txBody>
      </p:sp>
      <p:sp>
        <p:nvSpPr>
          <p:cNvPr id="99" name="Shape 99"/>
          <p:cNvSpPr txBox="1"/>
          <p:nvPr/>
        </p:nvSpPr>
        <p:spPr>
          <a:xfrm>
            <a:off x="403375" y="1358550"/>
            <a:ext cx="3523200" cy="2426400"/>
          </a:xfrm>
          <a:prstGeom prst="rect">
            <a:avLst/>
          </a:prstGeom>
          <a:noFill/>
          <a:ln>
            <a:noFill/>
          </a:ln>
        </p:spPr>
        <p:txBody>
          <a:bodyPr wrap="square" lIns="91425" tIns="91425" rIns="91425" bIns="91425" anchor="t" anchorCtr="0">
            <a:noAutofit/>
          </a:bodyPr>
          <a:lstStyle/>
          <a:p>
            <a:pPr lvl="0">
              <a:spcBef>
                <a:spcPts val="0"/>
              </a:spcBef>
              <a:buNone/>
            </a:pPr>
            <a:r>
              <a:rPr lang="en" sz="1800">
                <a:solidFill>
                  <a:schemeClr val="lt1"/>
                </a:solidFill>
                <a:latin typeface="Roboto"/>
                <a:ea typeface="Roboto"/>
                <a:cs typeface="Roboto"/>
                <a:sym typeface="Roboto"/>
              </a:rPr>
              <a:t>“Irene’s lips trembled almost uncontrollably, but she made a desperate effort to fight back her disastrous desire to laugh again, and succeeded.” (Part 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25" y="424725"/>
            <a:ext cx="3706500" cy="2508900"/>
          </a:xfrm>
          <a:prstGeom prst="rect">
            <a:avLst/>
          </a:prstGeom>
        </p:spPr>
        <p:txBody>
          <a:bodyPr wrap="square" lIns="91425" tIns="91425" rIns="91425" bIns="91425" anchor="t" anchorCtr="0">
            <a:noAutofit/>
          </a:bodyPr>
          <a:lstStyle/>
          <a:p>
            <a:pPr lvl="0">
              <a:spcBef>
                <a:spcPts val="0"/>
              </a:spcBef>
              <a:buNone/>
            </a:pPr>
            <a:r>
              <a:rPr lang="en">
                <a:latin typeface="Roboto Condensed"/>
                <a:ea typeface="Roboto Condensed"/>
                <a:cs typeface="Roboto Condensed"/>
                <a:sym typeface="Roboto Condensed"/>
              </a:rPr>
              <a:t>Author’s Message </a:t>
            </a:r>
          </a:p>
          <a:p>
            <a:pPr lvl="0">
              <a:spcBef>
                <a:spcPts val="0"/>
              </a:spcBef>
              <a:buNone/>
            </a:pPr>
            <a:endParaRPr>
              <a:latin typeface="Roboto Condensed"/>
              <a:ea typeface="Roboto Condensed"/>
              <a:cs typeface="Roboto Condensed"/>
              <a:sym typeface="Roboto Condensed"/>
            </a:endParaRPr>
          </a:p>
          <a:p>
            <a:pPr lvl="0">
              <a:spcBef>
                <a:spcPts val="0"/>
              </a:spcBef>
              <a:buNone/>
            </a:pPr>
            <a:r>
              <a:rPr lang="en">
                <a:latin typeface="Roboto Condensed"/>
                <a:ea typeface="Roboto Condensed"/>
                <a:cs typeface="Roboto Condensed"/>
                <a:sym typeface="Roboto Condensed"/>
              </a:rPr>
              <a:t>Passing by Nella Larsen</a:t>
            </a:r>
          </a:p>
        </p:txBody>
      </p:sp>
      <p:sp>
        <p:nvSpPr>
          <p:cNvPr id="105" name="Shape 105"/>
          <p:cNvSpPr txBox="1">
            <a:spLocks noGrp="1"/>
          </p:cNvSpPr>
          <p:nvPr>
            <p:ph type="body" idx="1"/>
          </p:nvPr>
        </p:nvSpPr>
        <p:spPr>
          <a:xfrm>
            <a:off x="4605500" y="60050"/>
            <a:ext cx="4166400" cy="4098600"/>
          </a:xfrm>
          <a:prstGeom prst="rect">
            <a:avLst/>
          </a:prstGeom>
        </p:spPr>
        <p:txBody>
          <a:bodyPr wrap="square" lIns="91425" tIns="91425" rIns="91425" bIns="91425" anchor="t" anchorCtr="0">
            <a:noAutofit/>
          </a:bodyPr>
          <a:lstStyle/>
          <a:p>
            <a:pPr lvl="0">
              <a:spcBef>
                <a:spcPts val="0"/>
              </a:spcBef>
              <a:buNone/>
            </a:pPr>
            <a:r>
              <a:rPr lang="en" sz="1800"/>
              <a:t>Systems of oppression are used to develop insecurities in a group of people to destroy that group of people’s internal confidence. In a system of oppression, minority groups are consistently reminded in subtle social cues of how less they are compared to everyone else. The pain and insecurities developed in these people are unidentifiable to the naked eye and end up manifesting into deeper pains. The author wants to give people a platform like her to be comfortable in their own shoes, and an opportunity to escape the binding cycle of judgement.</a:t>
            </a: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558</Words>
  <Application>Microsoft Macintosh PowerPoint</Application>
  <PresentationFormat>On-screen Show (16:9)</PresentationFormat>
  <Paragraphs>36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Merriweather</vt:lpstr>
      <vt:lpstr>Roboto</vt:lpstr>
      <vt:lpstr>Roboto Condensed</vt:lpstr>
      <vt:lpstr>Arial</vt:lpstr>
      <vt:lpstr>Paradigm</vt:lpstr>
      <vt:lpstr>Internalized Oppression: Irene</vt:lpstr>
      <vt:lpstr>What is Internalized Oppression?</vt:lpstr>
      <vt:lpstr>Internalized Oppression:  Gender</vt:lpstr>
      <vt:lpstr>Evidence Quote 1: </vt:lpstr>
      <vt:lpstr>Evidence Quote 2:</vt:lpstr>
      <vt:lpstr>Evidence Quote 3: </vt:lpstr>
      <vt:lpstr>Author’s Message   Passing by Nella Larsen</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Internalized Oppression: Irene</dc:title>
  <cp:lastModifiedBy>Microsoft Office User</cp:lastModifiedBy>
  <cp:revision>1</cp:revision>
  <dcterms:modified xsi:type="dcterms:W3CDTF">2017-10-02T19:25:48Z</dcterms:modified>
</cp:coreProperties>
</file>