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hape 16"/>
          <p:cNvGrpSpPr/>
          <p:nvPr/>
        </p:nvGrpSpPr>
        <p:grpSpPr>
          <a:xfrm>
            <a:off x="486872" y="411479"/>
            <a:ext cx="8170254" cy="6035039"/>
            <a:chOff x="486872" y="411479"/>
            <a:chExt cx="8170254" cy="6035039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86872" y="411479"/>
              <a:ext cx="8170254" cy="60350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Shape 18"/>
            <p:cNvSpPr/>
            <p:nvPr/>
          </p:nvSpPr>
          <p:spPr>
            <a:xfrm>
              <a:off x="562843" y="475487"/>
              <a:ext cx="7982711" cy="5888735"/>
            </a:xfrm>
            <a:prstGeom prst="rect">
              <a:avLst/>
            </a:prstGeom>
            <a:noFill/>
            <a:ln w="12700" cap="flat" cmpd="sng">
              <a:solidFill>
                <a:srgbClr val="BEBCB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" name="Shape 19"/>
            <p:cNvCxnSpPr/>
            <p:nvPr/>
          </p:nvCxnSpPr>
          <p:spPr>
            <a:xfrm>
              <a:off x="562841" y="6133646"/>
              <a:ext cx="7982711" cy="1471"/>
            </a:xfrm>
            <a:prstGeom prst="straightConnector1">
              <a:avLst/>
            </a:prstGeom>
            <a:noFill/>
            <a:ln w="12700" cap="flat" cmpd="sng">
              <a:solidFill>
                <a:srgbClr val="BEBCB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Shape 20"/>
            <p:cNvSpPr/>
            <p:nvPr/>
          </p:nvSpPr>
          <p:spPr>
            <a:xfrm>
              <a:off x="562843" y="457200"/>
              <a:ext cx="7982711" cy="2578607"/>
            </a:xfrm>
            <a:prstGeom prst="rect">
              <a:avLst/>
            </a:prstGeom>
            <a:solidFill>
              <a:srgbClr val="C9D1D5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914400" y="1123950"/>
            <a:ext cx="7342188" cy="1924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22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18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18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573741" y="6122894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5638800" y="6122894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191000" y="6122894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, Picture, and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Shape 125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grpSp>
          <p:nvGrpSpPr>
            <p:cNvPr id="126" name="Shape 126"/>
            <p:cNvGrpSpPr/>
            <p:nvPr/>
          </p:nvGrpSpPr>
          <p:grpSpPr>
            <a:xfrm>
              <a:off x="182880" y="173698"/>
              <a:ext cx="8778240" cy="6510602"/>
              <a:chOff x="182880" y="173698"/>
              <a:chExt cx="8778240" cy="6510602"/>
            </a:xfrm>
          </p:grpSpPr>
          <p:pic>
            <p:nvPicPr>
              <p:cNvPr id="127" name="Shape 127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182880" y="173698"/>
                <a:ext cx="8778240" cy="651060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8" name="Shape 128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29" name="Shape 129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30" name="Shape 130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131" name="Shape 131"/>
            <p:cNvSpPr/>
            <p:nvPr/>
          </p:nvSpPr>
          <p:spPr>
            <a:xfrm rot="5400000">
              <a:off x="801085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30225" y="1694328"/>
            <a:ext cx="300831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328319" y="609600"/>
            <a:ext cx="4114800" cy="546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530225" y="2672323"/>
            <a:ext cx="3008313" cy="34030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1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1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8" name="Shape 138"/>
          <p:cNvSpPr/>
          <p:nvPr/>
        </p:nvSpPr>
        <p:spPr>
          <a:xfrm rot="10800000">
            <a:off x="258763" y="1594461"/>
            <a:ext cx="3575304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pic" idx="3"/>
          </p:nvPr>
        </p:nvSpPr>
        <p:spPr>
          <a:xfrm>
            <a:off x="352891" y="310122"/>
            <a:ext cx="3398836" cy="1204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40" name="Shape 140"/>
          <p:cNvSpPr/>
          <p:nvPr/>
        </p:nvSpPr>
        <p:spPr>
          <a:xfrm rot="10800000">
            <a:off x="258763" y="1594461"/>
            <a:ext cx="3575304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grpSp>
          <p:nvGrpSpPr>
            <p:cNvPr id="143" name="Shape 143"/>
            <p:cNvGrpSpPr/>
            <p:nvPr/>
          </p:nvGrpSpPr>
          <p:grpSpPr>
            <a:xfrm>
              <a:off x="182880" y="173698"/>
              <a:ext cx="8778240" cy="6510602"/>
              <a:chOff x="182880" y="173698"/>
              <a:chExt cx="8778240" cy="6510602"/>
            </a:xfrm>
          </p:grpSpPr>
          <p:pic>
            <p:nvPicPr>
              <p:cNvPr id="144" name="Shape 144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182880" y="173698"/>
                <a:ext cx="8778240" cy="651060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45" name="Shape 145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47" name="Shape 147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148" name="Shape 148"/>
            <p:cNvSpPr/>
            <p:nvPr/>
          </p:nvSpPr>
          <p:spPr>
            <a:xfrm rot="5400000">
              <a:off x="801085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pic" idx="2"/>
          </p:nvPr>
        </p:nvSpPr>
        <p:spPr>
          <a:xfrm>
            <a:off x="4338558" y="612775"/>
            <a:ext cx="4114800" cy="54681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530352" y="2670048"/>
            <a:ext cx="3008376" cy="34015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1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1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Shape 156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157" name="Shape 15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8" name="Shape 158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59" name="Shape 159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60" name="Shape 160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530350" y="4287819"/>
            <a:ext cx="8021977" cy="9161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3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pic" idx="2"/>
          </p:nvPr>
        </p:nvSpPr>
        <p:spPr>
          <a:xfrm>
            <a:off x="356346" y="331693"/>
            <a:ext cx="8421624" cy="378310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530350" y="5271246"/>
            <a:ext cx="8021977" cy="10130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1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Shape 170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171" name="Shape 17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2" name="Shape 172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73" name="Shape 173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74" name="Shape 174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75" name="Shape 175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 rot="5400000">
            <a:off x="2606833" y="426879"/>
            <a:ext cx="3931919" cy="7345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Shape 182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183" name="Shape 18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4" name="Shape 184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85" name="Shape 185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6" name="Shape 186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 rot="5400000">
            <a:off x="5341328" y="2659669"/>
            <a:ext cx="5516562" cy="14164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3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 rot="5400000">
            <a:off x="959829" y="227992"/>
            <a:ext cx="5516562" cy="627977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92" name="Shape 192"/>
          <p:cNvSpPr/>
          <p:nvPr/>
        </p:nvSpPr>
        <p:spPr>
          <a:xfrm rot="5400000">
            <a:off x="4242277" y="3274089"/>
            <a:ext cx="6135623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/>
          <p:nvPr/>
        </p:nvSpPr>
        <p:spPr>
          <a:xfrm rot="5400000">
            <a:off x="4242277" y="3274089"/>
            <a:ext cx="6135623" cy="64008"/>
          </a:xfrm>
          <a:prstGeom prst="rect">
            <a:avLst/>
          </a:prstGeom>
          <a:solidFill>
            <a:srgbClr val="C9D1D5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6872" y="411479"/>
            <a:ext cx="8170254" cy="603503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361" cy="15329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900112" y="5029200"/>
            <a:ext cx="7345361" cy="9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22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18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18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20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69258" y="6122894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5638800" y="612440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562841" y="475487"/>
            <a:ext cx="7982713" cy="5888735"/>
            <a:chOff x="562841" y="475487"/>
            <a:chExt cx="7982713" cy="5888735"/>
          </a:xfrm>
        </p:grpSpPr>
        <p:sp>
          <p:nvSpPr>
            <p:cNvPr id="33" name="Shape 33"/>
            <p:cNvSpPr/>
            <p:nvPr/>
          </p:nvSpPr>
          <p:spPr>
            <a:xfrm>
              <a:off x="562843" y="475487"/>
              <a:ext cx="7982711" cy="5888735"/>
            </a:xfrm>
            <a:prstGeom prst="rect">
              <a:avLst/>
            </a:prstGeom>
            <a:noFill/>
            <a:ln w="12700" cap="flat" cmpd="sng">
              <a:solidFill>
                <a:srgbClr val="BEBCB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" name="Shape 34"/>
            <p:cNvCxnSpPr/>
            <p:nvPr/>
          </p:nvCxnSpPr>
          <p:spPr>
            <a:xfrm>
              <a:off x="562841" y="6133646"/>
              <a:ext cx="7982711" cy="1471"/>
            </a:xfrm>
            <a:prstGeom prst="straightConnector1">
              <a:avLst/>
            </a:prstGeom>
            <a:noFill/>
            <a:ln w="12700" cap="flat" cmpd="sng">
              <a:solidFill>
                <a:srgbClr val="BEBCB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>
              <a:off x="562841" y="3427528"/>
              <a:ext cx="7982711" cy="1471"/>
            </a:xfrm>
            <a:prstGeom prst="straightConnector1">
              <a:avLst/>
            </a:prstGeom>
            <a:noFill/>
            <a:ln w="12700" cap="flat" cmpd="sng">
              <a:solidFill>
                <a:srgbClr val="BEBCB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6" name="Shape 36"/>
          <p:cNvSpPr>
            <a:spLocks noGrp="1"/>
          </p:cNvSpPr>
          <p:nvPr>
            <p:ph type="pic" idx="2"/>
          </p:nvPr>
        </p:nvSpPr>
        <p:spPr>
          <a:xfrm>
            <a:off x="636493" y="533400"/>
            <a:ext cx="7836407" cy="28289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39" name="Shape 3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0" name="Shape 40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41" name="Shape 41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2" name="Shape 42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3" name="Shape 43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51" name="Shape 5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2" name="Shape 52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53" name="Shape 53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4" name="Shape 54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55" name="Shape 55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32300" y="1708990"/>
            <a:ext cx="3566159" cy="8325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20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8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1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1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32300" y="2590800"/>
            <a:ext cx="3566159" cy="3484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4945539" y="1708990"/>
            <a:ext cx="3566159" cy="8325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20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8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1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1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1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4945539" y="2590800"/>
            <a:ext cx="3566159" cy="3484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64" name="Shape 64"/>
          <p:cNvCxnSpPr/>
          <p:nvPr/>
        </p:nvCxnSpPr>
        <p:spPr>
          <a:xfrm rot="-5400000" flipH="1">
            <a:off x="2217480" y="4026437"/>
            <a:ext cx="4711325" cy="2285"/>
          </a:xfrm>
          <a:prstGeom prst="straightConnector1">
            <a:avLst/>
          </a:prstGeom>
          <a:noFill/>
          <a:ln w="12700" cap="flat" cmpd="sng">
            <a:solidFill>
              <a:srgbClr val="BEBCB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Shape 65"/>
          <p:cNvCxnSpPr/>
          <p:nvPr/>
        </p:nvCxnSpPr>
        <p:spPr>
          <a:xfrm rot="-5400000" flipH="1">
            <a:off x="2217480" y="4026437"/>
            <a:ext cx="4711325" cy="2285"/>
          </a:xfrm>
          <a:prstGeom prst="straightConnector1">
            <a:avLst/>
          </a:prstGeom>
          <a:noFill/>
          <a:ln w="12700" cap="flat" cmpd="sng">
            <a:solidFill>
              <a:srgbClr val="BEBCB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68" name="Shape 6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" name="Shape 69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70" name="Shape 70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1" name="Shape 71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00112" y="1371600"/>
            <a:ext cx="7345361" cy="1676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900112" y="3134566"/>
            <a:ext cx="7345361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Lustria"/>
              <a:buNone/>
              <a:defRPr sz="18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16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Lustria"/>
              <a:buNone/>
              <a:defRPr sz="1400" b="0" i="0" u="none" strike="noStrike" cap="non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79" name="Shape 7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0" name="Shape 80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81" name="Shape 81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2" name="Shape 82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83" name="Shape 83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00111" y="2147888"/>
            <a:ext cx="3566159" cy="39274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8198" y="2147888"/>
            <a:ext cx="3566159" cy="39274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460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Shape 91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3" name="Shape 93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94" name="Shape 94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95" name="Shape 95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96" name="Shape 96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Shape 102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pic>
          <p:nvPicPr>
            <p:cNvPr id="103" name="Shape 10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2880" y="173698"/>
              <a:ext cx="8778240" cy="651060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Shape 104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05" name="Shape 105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06" name="Shape 106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BEBCB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Shape 111"/>
          <p:cNvGrpSpPr/>
          <p:nvPr/>
        </p:nvGrpSpPr>
        <p:grpSpPr>
          <a:xfrm>
            <a:off x="182880" y="173698"/>
            <a:ext cx="8778240" cy="6510602"/>
            <a:chOff x="182880" y="173698"/>
            <a:chExt cx="8778240" cy="6510602"/>
          </a:xfrm>
        </p:grpSpPr>
        <p:grpSp>
          <p:nvGrpSpPr>
            <p:cNvPr id="112" name="Shape 112"/>
            <p:cNvGrpSpPr/>
            <p:nvPr/>
          </p:nvGrpSpPr>
          <p:grpSpPr>
            <a:xfrm>
              <a:off x="182880" y="173698"/>
              <a:ext cx="8778240" cy="6510602"/>
              <a:chOff x="182880" y="173698"/>
              <a:chExt cx="8778240" cy="6510602"/>
            </a:xfrm>
          </p:grpSpPr>
          <p:pic>
            <p:nvPicPr>
              <p:cNvPr id="113" name="Shape 113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182880" y="173698"/>
                <a:ext cx="8778240" cy="651060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4" name="Shape 114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15" name="Shape 115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16" name="Shape 116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BEBCB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117" name="Shape 117"/>
            <p:cNvSpPr/>
            <p:nvPr/>
          </p:nvSpPr>
          <p:spPr>
            <a:xfrm rot="5400000">
              <a:off x="801085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30225" y="1169891"/>
            <a:ext cx="300831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328319" y="609600"/>
            <a:ext cx="4114800" cy="546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530225" y="2147888"/>
            <a:ext cx="3008313" cy="3262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None/>
              <a:defRPr sz="1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Lustria"/>
              <a:buNone/>
              <a:defRPr sz="1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Lustria"/>
              <a:buNone/>
              <a:defRPr sz="1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Lustria"/>
              <a:buNone/>
              <a:defRPr sz="9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9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Lustria"/>
              <a:buNone/>
              <a:defRPr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01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9438" marR="0" lvl="1" indent="-20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08038" marR="0" lvl="2" indent="-33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036638" marR="0" lvl="3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265238" marR="0" lvl="4" indent="-587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BBB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0BB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B0BBB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ctrTitle"/>
          </p:nvPr>
        </p:nvSpPr>
        <p:spPr>
          <a:xfrm>
            <a:off x="914400" y="1123950"/>
            <a:ext cx="7342188" cy="1924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 dirty="0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Parts of Speech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Demonstrative Pronouns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900112" y="1828800"/>
            <a:ext cx="7345363" cy="2438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These pronouns are used to point out persons or things: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this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those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Indefinite Pronouns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74050" y="1828800"/>
            <a:ext cx="8311800" cy="4523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Most commonly used: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All, another, any, anybody, anyone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Both, each, either, everybody, everyone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Few, many, most, neither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Nobody, none, no one, one, other, several</a:t>
            </a:r>
          </a:p>
          <a:p>
            <a:pPr marL="579437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Some, somebody, someone, such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Indefinite pronouns do not usually refer to a specific antecedent but they do express quantity or amount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540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26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/>
              <a:t>In your journal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rewrite this sentence using as many pronouns as possible: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Brian went to the store to buy Brian new pants because there are a lot of pants that Brian likes at the store.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Verbs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Action Verbs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Action verbs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do just that – they express action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Examples:  take, speak, run, drive, think, trust, remember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Action verbs can have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direct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or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indirect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objects (see your notes from last Friday!)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00112" y="320358"/>
            <a:ext cx="7345500" cy="133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Linking Verbs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95050" y="1754000"/>
            <a:ext cx="8390700" cy="4550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If a verb does not express action, but instead describes a state or condition, it is a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linking verb.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following are always linking verbs: 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am, is, are, was, were</a:t>
            </a:r>
          </a:p>
          <a:p>
            <a:pPr marL="1265237" marR="0" lvl="4" indent="-1730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Lynda Sagor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my doctor.</a:t>
            </a:r>
          </a:p>
          <a:p>
            <a:pPr marL="1265237" marR="0" lvl="4" indent="-1730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flowers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smell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exotic.</a:t>
            </a:r>
          </a:p>
          <a:p>
            <a:pPr marL="1265237" marR="0" lvl="4" indent="-1730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Our cat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was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nuisance.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3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Verb Phrases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3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(with Helping Verbs)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verb phrase consists of the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main verb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and its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helping verbs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Examples: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You </a:t>
            </a:r>
            <a:r>
              <a:rPr lang="en-US" sz="2200" b="1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should have offered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sooner.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1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Would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Alfred </a:t>
            </a:r>
            <a:r>
              <a:rPr lang="en-US" sz="2200" b="1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like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some help?</a:t>
            </a:r>
          </a:p>
          <a:p>
            <a:pPr marL="579438" marR="0" lvl="1" indent="-23653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 </a:t>
            </a:r>
            <a:r>
              <a:rPr lang="en-US" sz="2200" b="1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did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not </a:t>
            </a:r>
            <a:r>
              <a:rPr lang="en-US" sz="2200" b="1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get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home until a few minutes ago.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568875" y="1817200"/>
            <a:ext cx="8138099" cy="4455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/>
              <a:t>In your journal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do the following: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Brainstorm a list of at least ten action verbs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sentence with a linking verb and </a:t>
            </a:r>
            <a:r>
              <a:rPr lang="en-US" sz="24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underline (and label) the complete subject and complete predicate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sentence with a verb phrase and a pronoun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Adjectives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Adjective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700"/>
              <a:buFont typeface="Arial"/>
              <a:buChar char="●"/>
            </a:pPr>
            <a:r>
              <a:rPr lang="en-US" sz="28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An adjective modifies (or tells more about) a noun or pronoun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Adjectives answer the following questions: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Which one?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What kind?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55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 many/how much?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Nouns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Adjective Examples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What kind?: 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green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apples,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small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car,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capable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student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Which one?: 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this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woman,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that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play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 many?: 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some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birds,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two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squirrels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a sentence with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at least five adjectives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on your Parts of Speech packet.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Adverbs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Adverb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An adverb is a word used to modify a verb, an adjective, or another adverb.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Adverbs tell us:</a:t>
            </a:r>
          </a:p>
          <a:p>
            <a:pPr marL="865188" marR="0" lvl="1" indent="-4968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Where</a:t>
            </a:r>
          </a:p>
          <a:p>
            <a:pPr marL="865188" marR="0" lvl="1" indent="-4968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When</a:t>
            </a:r>
          </a:p>
          <a:p>
            <a:pPr marL="865188" marR="0" lvl="1" indent="-4968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</a:t>
            </a:r>
          </a:p>
          <a:p>
            <a:pPr marL="865188" marR="0" lvl="1" indent="-4968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To What Extent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Adverbs Modifying Verbs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quickly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  (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early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and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late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  (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when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she reads)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everywhere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  (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where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she reads)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thoroughly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  (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to what extent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reads)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36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Adverbs Modifying Adjectives and Other Adverbs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is a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really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intense competitor.  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(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really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modifies the adjective 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intense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telling to 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to what extent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she is competitive)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She skated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very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well.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(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very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modifies the adverb 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well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telling </a:t>
            </a:r>
            <a:r>
              <a:rPr lang="en-US" sz="22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she skated)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NOTE: 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not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is always an adverb; it tells 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to what extent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579438" marR="0" lvl="1" indent="-160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/>
              <a:t>In your journal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do the following: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sentence with an adverb modifying a verb.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sentence with an adverb modifying an adjective.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Conjunctions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Conjunction</a:t>
            </a: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conjunction is a word that joins words or groups of words.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Three kinds of conjunctions:</a:t>
            </a:r>
          </a:p>
          <a:p>
            <a:pPr marL="865188" marR="0" lvl="1" indent="-5222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800"/>
              <a:buFont typeface="Lustria"/>
              <a:buAutoNum type="arabicPeriod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Coordinating</a:t>
            </a:r>
          </a:p>
          <a:p>
            <a:pPr marL="865188" marR="0" lvl="1" indent="-5222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800"/>
              <a:buFont typeface="Lustria"/>
              <a:buAutoNum type="arabicPeriod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Correlative</a:t>
            </a:r>
          </a:p>
          <a:p>
            <a:pPr marL="865188" marR="0" lvl="1" indent="-52228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800"/>
              <a:buFont typeface="Lustria"/>
              <a:buAutoNum type="arabicPeriod"/>
            </a:pPr>
            <a:r>
              <a:rPr lang="en-US" sz="2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Subordinating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3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Coordinating Conjunctions(FANBOYS)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802949" y="2118800"/>
            <a:ext cx="7538100" cy="4313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F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Y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65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Noun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89850" y="1754000"/>
            <a:ext cx="8201100" cy="453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noun is a person, place, thing, or idea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Nouns can be </a:t>
            </a:r>
            <a:r>
              <a:rPr lang="en-US" sz="24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concrete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(something you can see or touch) or </a:t>
            </a:r>
            <a:r>
              <a:rPr lang="en-US" sz="24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abstract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(something you cannot see or touch)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Nouns can be </a:t>
            </a:r>
            <a:r>
              <a:rPr lang="en-US" sz="24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common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(like book, chair, or student) or </a:t>
            </a:r>
            <a:r>
              <a:rPr lang="en-US" sz="24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proper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(like Ralph, California, or Saint Mary’s).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1" i="1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Correlative Conjunctions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Always used in pairs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either…or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neither…nor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both…and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not only…but (also)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whether…or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579438" marR="0" lvl="1" indent="-1603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3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Subordinating Conjunctions…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426650" y="1815050"/>
            <a:ext cx="7964100" cy="458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…are used to begin subordinate or dependent clauses 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This computer is even better </a:t>
            </a:r>
            <a:r>
              <a:rPr lang="en-US" sz="22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</a:t>
            </a:r>
            <a:r>
              <a:rPr lang="en-US" sz="2200" b="1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han</a:t>
            </a:r>
            <a:r>
              <a:rPr lang="en-US" sz="22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200" b="0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had anticipated</a:t>
            </a:r>
            <a:r>
              <a:rPr lang="en-US" sz="22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sun had already set </a:t>
            </a:r>
            <a:r>
              <a:rPr lang="en-US" sz="2200" b="1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when</a:t>
            </a:r>
            <a:r>
              <a:rPr lang="en-US" sz="22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200" b="0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reached Grand Canyon National Park</a:t>
            </a:r>
            <a:r>
              <a:rPr lang="en-US" sz="2200" b="0" i="0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…do not always come between the sentence part that it joins – they may come at the beginning of the sentence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1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If</a:t>
            </a:r>
            <a:r>
              <a:rPr lang="en-US" sz="2200" b="0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the price is right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I will buy your bicycle.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1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Since</a:t>
            </a:r>
            <a:r>
              <a:rPr lang="en-US" sz="2200" b="0" i="1" u="sng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you can’t help me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I will do it myself.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Subordinating Conjunctions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32300" y="1708990"/>
            <a:ext cx="3566099" cy="83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after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although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as much as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because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before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how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 order that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83" name="Shape 383"/>
          <p:cNvSpPr txBox="1">
            <a:spLocks noGrp="1"/>
          </p:cNvSpPr>
          <p:nvPr>
            <p:ph type="body" idx="2"/>
          </p:nvPr>
        </p:nvSpPr>
        <p:spPr>
          <a:xfrm>
            <a:off x="4926814" y="1686750"/>
            <a:ext cx="3566099" cy="3484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provided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since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than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that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though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unless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until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when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where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while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900124" y="1706949"/>
            <a:ext cx="7601399" cy="458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sentence where you join two independent clauses with a FANBOY (or coordinating conjunction).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complete sentence using a subordinating conjunction at the beginning.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 one complete sentence using a subordinating conjunction in the middle of the sentence.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Do this practice in your Parts of Speech packet.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Prepositions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Prepositions</a:t>
            </a:r>
          </a:p>
        </p:txBody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preposition is a word that shows where or when something is in relation to something else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Examples: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flew </a:t>
            </a: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over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the city.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flew </a:t>
            </a: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toward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the city.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flew </a:t>
            </a: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beyond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the city.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 flew </a:t>
            </a:r>
            <a:r>
              <a:rPr lang="en-US" sz="22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across</a:t>
            </a: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the city.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Prepositional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Phrases and Objects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preposition always introduces a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phrase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(remember: a preposition never appears alone)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noun or pronoun that ends a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prepositional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phrase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is the 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object of the preposition.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Ex:  We flew over</a:t>
            </a: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city.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Over = preposition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Over the city = prepositional phrase</a:t>
            </a:r>
          </a:p>
          <a:p>
            <a:pPr marL="579438" marR="0" lvl="1" indent="-236537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1300"/>
              <a:buFont typeface="Arial"/>
              <a:buChar char="●"/>
            </a:pPr>
            <a:r>
              <a:rPr lang="en-US" sz="22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City = object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Compound Prepositions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According to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Because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By means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 addition to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 front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 spite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Instead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On account of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145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Prior to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/>
              <a:t>In your journal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 complete the practice sentences provided by circling the prepositions boxing the prepositional phrases, and underlining the objects of the prepositions.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Interjections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254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List the following examples </a:t>
            </a:r>
            <a:r>
              <a:rPr lang="en-US"/>
              <a:t>in your journal: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2 concrete nouns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2 abstract nouns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2 proper nouns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Interjection</a:t>
            </a:r>
          </a:p>
        </p:txBody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899324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Interjections express emotion and are separated from the rest of the sentence with a </a:t>
            </a:r>
            <a:r>
              <a:rPr lang="en-US" sz="3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?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or </a:t>
            </a:r>
            <a:r>
              <a:rPr lang="en-US" sz="3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!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or </a:t>
            </a:r>
            <a:r>
              <a:rPr lang="en-US" sz="36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,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Examples:</a:t>
            </a:r>
          </a:p>
          <a:p>
            <a:pPr marL="808037" marR="0" lvl="2" indent="-160337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Wow! Huh? Ouch!</a:t>
            </a:r>
          </a:p>
          <a:p>
            <a:pPr marL="808037" marR="0" lvl="2" indent="-160337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um, well,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499" cy="133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Practice!</a:t>
            </a:r>
          </a:p>
        </p:txBody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499" cy="393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On your Parts of Speech Packet, complete the practice exercises provided.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ctrTitle"/>
          </p:nvPr>
        </p:nvSpPr>
        <p:spPr>
          <a:xfrm>
            <a:off x="900112" y="3442446"/>
            <a:ext cx="7345499" cy="153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5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Pronouns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Pronouns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 pronoun is a word used in place of a noun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Writers use pronouns instead of repeating the same noun in a sentence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1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 antecedent is the noun to which the pronoun refers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Ex:  Billy bought himself new pants.</a:t>
            </a:r>
          </a:p>
          <a:p>
            <a:pPr marL="579438" marR="0" lvl="1" indent="-30003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Pronoun = himself</a:t>
            </a:r>
          </a:p>
          <a:p>
            <a:pPr marL="579438" marR="0" lvl="1" indent="-30003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Antecedent = Billy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Personal Pronouns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I, me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you,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he, him, she, her, it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we, us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they, them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18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3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Reflexive and Intensive Pronouns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Personal pronouns combined with –</a:t>
            </a:r>
            <a:r>
              <a:rPr lang="en-US" sz="2400" b="0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self, -selves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may be used in two ways: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Reflexively </a:t>
            </a:r>
          </a:p>
          <a:p>
            <a:pPr marL="808038" marR="0" lvl="1" indent="-54133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Miranda explained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herself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Lustria"/>
              <a:buAutoNum type="arabicPeriod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Intensively (for emphasis)</a:t>
            </a:r>
          </a:p>
          <a:p>
            <a:pPr marL="579438" marR="0" lvl="1" indent="-312738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Miranda </a:t>
            </a:r>
            <a:r>
              <a:rPr lang="en-US" sz="2400" b="1" i="1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herself</a:t>
            </a: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made the explanation.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Lustria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Interrogative Pronouns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792350" y="1765575"/>
            <a:ext cx="7560899" cy="147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These pronouns are used in questions: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who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whom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which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whose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what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5227525" y="1584000"/>
            <a:ext cx="8391300" cy="233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600" b="0" i="1" u="none" strike="noStrike" cap="non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1171</Words>
  <Application>Microsoft Macintosh PowerPoint</Application>
  <PresentationFormat>On-screen Show (4:3)</PresentationFormat>
  <Paragraphs>208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Lustria</vt:lpstr>
      <vt:lpstr>Arial</vt:lpstr>
      <vt:lpstr>Capital</vt:lpstr>
      <vt:lpstr>Parts of Speech</vt:lpstr>
      <vt:lpstr>Nouns</vt:lpstr>
      <vt:lpstr>Noun</vt:lpstr>
      <vt:lpstr>Practice!</vt:lpstr>
      <vt:lpstr>Pronouns</vt:lpstr>
      <vt:lpstr>Pronouns</vt:lpstr>
      <vt:lpstr>Personal Pronouns</vt:lpstr>
      <vt:lpstr>Reflexive and Intensive Pronouns</vt:lpstr>
      <vt:lpstr>Interrogative Pronouns</vt:lpstr>
      <vt:lpstr>Demonstrative Pronouns</vt:lpstr>
      <vt:lpstr>Indefinite Pronouns</vt:lpstr>
      <vt:lpstr>Practice!</vt:lpstr>
      <vt:lpstr>Verbs</vt:lpstr>
      <vt:lpstr>Action Verbs</vt:lpstr>
      <vt:lpstr>Linking Verbs</vt:lpstr>
      <vt:lpstr>Verb Phrases  (with Helping Verbs)</vt:lpstr>
      <vt:lpstr>Practice!</vt:lpstr>
      <vt:lpstr>Adjectives</vt:lpstr>
      <vt:lpstr>Adjective</vt:lpstr>
      <vt:lpstr>Adjective Examples</vt:lpstr>
      <vt:lpstr>Practice!</vt:lpstr>
      <vt:lpstr>Adverbs</vt:lpstr>
      <vt:lpstr>Adverb</vt:lpstr>
      <vt:lpstr>Adverbs Modifying Verbs</vt:lpstr>
      <vt:lpstr>Adverbs Modifying Adjectives and Other Adverbs</vt:lpstr>
      <vt:lpstr>Practice</vt:lpstr>
      <vt:lpstr>Conjunctions</vt:lpstr>
      <vt:lpstr>Conjunction</vt:lpstr>
      <vt:lpstr>Coordinating Conjunctions(FANBOYS)</vt:lpstr>
      <vt:lpstr>Correlative Conjunctions</vt:lpstr>
      <vt:lpstr>Subordinating Conjunctions…</vt:lpstr>
      <vt:lpstr>Subordinating Conjunctions</vt:lpstr>
      <vt:lpstr>Practice!</vt:lpstr>
      <vt:lpstr>Prepositions</vt:lpstr>
      <vt:lpstr>Prepositions</vt:lpstr>
      <vt:lpstr>Prepositional  Phrases and Objects</vt:lpstr>
      <vt:lpstr>Compound Prepositions</vt:lpstr>
      <vt:lpstr>Practice!</vt:lpstr>
      <vt:lpstr>Interjections</vt:lpstr>
      <vt:lpstr>Interjection</vt:lpstr>
      <vt:lpstr>Practice!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cp:lastModifiedBy>Microsoft Office User</cp:lastModifiedBy>
  <cp:revision>1</cp:revision>
  <dcterms:modified xsi:type="dcterms:W3CDTF">2017-12-01T22:02:48Z</dcterms:modified>
</cp:coreProperties>
</file>