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120" d="100"/>
          <a:sy n="120" d="100"/>
        </p:scale>
        <p:origin x="86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2" d="100"/>
          <a:sy n="72" d="100"/>
        </p:scale>
        <p:origin x="3592" y="21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6680E23B-66CB-634F-8577-E9B57A03CDAF}" type="datetimeFigureOut">
              <a:rPr lang="en-US" smtClean="0"/>
              <a:t>10/2/17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129EB1-E477-4B45-B172-2D277C100911}" type="slidenum">
              <a:rPr lang="en-US" smtClean="0"/>
              <a:t>‹#›</a:t>
            </a:fld>
            <a:endParaRPr lang="en-US"/>
          </a:p>
        </p:txBody>
      </p:sp>
    </p:spTree>
    <p:extLst>
      <p:ext uri="{BB962C8B-B14F-4D97-AF65-F5344CB8AC3E}">
        <p14:creationId xmlns:p14="http://schemas.microsoft.com/office/powerpoint/2010/main" val="1412397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a:p>
            <a:pPr lvl="0">
              <a:spcBef>
                <a:spcPts val="0"/>
              </a:spcBef>
              <a:buNone/>
            </a:pPr>
            <a:r>
              <a:rPr lang="en"/>
              <a:t> </a:t>
            </a:r>
          </a:p>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Claudia recognizes the glamorization and praise for white people. She has hatred toward the white dolls because of everyone's love for them. The dolls represent society's attitude toward white people. Claudia rebels this praise and turns it into remorse and anger.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Maureen is a light skinned girl of privilege. She not only has European features such as green eyes and fair skin, she also is rich. Claudia’s dislike toward Maureen is rooted in her privilege. In this particular scene where Maureen essentially dangles her privilege over her head by offering to buy her ice cream but didn't, further demonstrates Claudia's frustration towards people of privilege.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Claudias violence toward Rosemary is not only from the incident of Fredia being sexually assaulted, but her anger towards people that look like Rosemary in general.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lvl="0">
              <a:spcBef>
                <a:spcPts val="0"/>
              </a:spcBef>
              <a:buNone/>
            </a:pPr>
            <a:r>
              <a:rPr lang="en" dirty="0">
                <a:solidFill>
                  <a:srgbClr val="999999"/>
                </a:solidFill>
              </a:rPr>
              <a:t>Internalized Oppression</a:t>
            </a:r>
          </a:p>
          <a:p>
            <a:pPr lvl="0">
              <a:spcBef>
                <a:spcPts val="0"/>
              </a:spcBef>
              <a:buNone/>
            </a:pPr>
            <a:r>
              <a:rPr lang="en" dirty="0">
                <a:solidFill>
                  <a:srgbClr val="999999"/>
                </a:solidFill>
              </a:rPr>
              <a:t>(Claudia) </a:t>
            </a:r>
          </a:p>
        </p:txBody>
      </p:sp>
      <p:sp>
        <p:nvSpPr>
          <p:cNvPr id="55" name="Shape 55"/>
          <p:cNvSpPr txBox="1">
            <a:spLocks noGrp="1"/>
          </p:cNvSpPr>
          <p:nvPr>
            <p:ph type="subTitle" idx="1"/>
          </p:nvPr>
        </p:nvSpPr>
        <p:spPr>
          <a:xfrm>
            <a:off x="409750" y="2797175"/>
            <a:ext cx="8520600" cy="792600"/>
          </a:xfrm>
          <a:prstGeom prst="rect">
            <a:avLst/>
          </a:prstGeom>
        </p:spPr>
        <p:txBody>
          <a:bodyPr wrap="square" lIns="91425" tIns="91425" rIns="91425" bIns="91425" anchor="t" anchorCtr="0">
            <a:noAutofit/>
          </a:bodyPr>
          <a:lstStyle/>
          <a:p>
            <a:pPr lvl="0">
              <a:spcBef>
                <a:spcPts val="0"/>
              </a:spcBef>
              <a:buNone/>
            </a:pPr>
            <a:r>
              <a:rPr lang="en">
                <a:solidFill>
                  <a:srgbClr val="999999"/>
                </a:solidFill>
              </a:rPr>
              <a:t>By: Savoy, Masa, Ayanna, May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566650" y="1044250"/>
            <a:ext cx="8338500" cy="1147800"/>
          </a:xfrm>
          <a:prstGeom prst="rect">
            <a:avLst/>
          </a:prstGeom>
        </p:spPr>
        <p:txBody>
          <a:bodyPr wrap="square" lIns="91425" tIns="91425" rIns="91425" bIns="91425" anchor="b" anchorCtr="0">
            <a:noAutofit/>
          </a:bodyPr>
          <a:lstStyle/>
          <a:p>
            <a:pPr lvl="0" algn="l">
              <a:spcBef>
                <a:spcPts val="0"/>
              </a:spcBef>
              <a:buNone/>
            </a:pPr>
            <a:r>
              <a:rPr lang="en">
                <a:solidFill>
                  <a:srgbClr val="999999"/>
                </a:solidFill>
              </a:rPr>
              <a:t>What is </a:t>
            </a:r>
            <a:r>
              <a:rPr lang="en" i="1">
                <a:solidFill>
                  <a:srgbClr val="999999"/>
                </a:solidFill>
              </a:rPr>
              <a:t>internalized oppression</a:t>
            </a:r>
            <a:r>
              <a:rPr lang="en">
                <a:solidFill>
                  <a:srgbClr val="999999"/>
                </a:solidFill>
              </a:rPr>
              <a:t> ?</a:t>
            </a:r>
          </a:p>
        </p:txBody>
      </p:sp>
      <p:sp>
        <p:nvSpPr>
          <p:cNvPr id="61" name="Shape 61"/>
          <p:cNvSpPr txBox="1">
            <a:spLocks noGrp="1"/>
          </p:cNvSpPr>
          <p:nvPr>
            <p:ph type="subTitle" idx="1"/>
          </p:nvPr>
        </p:nvSpPr>
        <p:spPr>
          <a:xfrm>
            <a:off x="305125" y="2332000"/>
            <a:ext cx="8600100" cy="2611800"/>
          </a:xfrm>
          <a:prstGeom prst="rect">
            <a:avLst/>
          </a:prstGeom>
        </p:spPr>
        <p:txBody>
          <a:bodyPr wrap="square" lIns="91425" tIns="91425" rIns="91425" bIns="91425" anchor="t" anchorCtr="0">
            <a:noAutofit/>
          </a:bodyPr>
          <a:lstStyle/>
          <a:p>
            <a:pPr lvl="0">
              <a:spcBef>
                <a:spcPts val="0"/>
              </a:spcBef>
              <a:buNone/>
            </a:pPr>
            <a:r>
              <a:rPr lang="en" sz="2400">
                <a:solidFill>
                  <a:srgbClr val="999999"/>
                </a:solidFill>
                <a:latin typeface="Arial"/>
                <a:ea typeface="Arial"/>
                <a:cs typeface="Arial"/>
                <a:sym typeface="Arial"/>
              </a:rPr>
              <a:t>The oppressed adapting and accepting the stereotypes and prejudice the oppressor has labeled on them, which results in self hate.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599350" y="98075"/>
            <a:ext cx="7737000" cy="751800"/>
          </a:xfrm>
          <a:prstGeom prst="rect">
            <a:avLst/>
          </a:prstGeom>
        </p:spPr>
        <p:txBody>
          <a:bodyPr wrap="square" lIns="91425" tIns="91425" rIns="91425" bIns="91425" anchor="t" anchorCtr="0">
            <a:noAutofit/>
          </a:bodyPr>
          <a:lstStyle/>
          <a:p>
            <a:pPr lvl="0">
              <a:spcBef>
                <a:spcPts val="0"/>
              </a:spcBef>
              <a:buNone/>
            </a:pPr>
            <a:r>
              <a:rPr lang="en" sz="3000">
                <a:solidFill>
                  <a:srgbClr val="999999"/>
                </a:solidFill>
              </a:rPr>
              <a:t>Claudia’s backround / Life </a:t>
            </a:r>
            <a:r>
              <a:rPr lang="en">
                <a:solidFill>
                  <a:srgbClr val="999999"/>
                </a:solidFill>
              </a:rPr>
              <a:t> </a:t>
            </a:r>
          </a:p>
        </p:txBody>
      </p:sp>
      <p:sp>
        <p:nvSpPr>
          <p:cNvPr id="67" name="Shape 67"/>
          <p:cNvSpPr txBox="1">
            <a:spLocks noGrp="1"/>
          </p:cNvSpPr>
          <p:nvPr>
            <p:ph type="body" idx="1"/>
          </p:nvPr>
        </p:nvSpPr>
        <p:spPr>
          <a:xfrm>
            <a:off x="719225" y="849875"/>
            <a:ext cx="8266800" cy="4088700"/>
          </a:xfrm>
          <a:prstGeom prst="rect">
            <a:avLst/>
          </a:prstGeom>
        </p:spPr>
        <p:txBody>
          <a:bodyPr wrap="square" lIns="91425" tIns="91425" rIns="91425" bIns="91425" anchor="t" anchorCtr="0">
            <a:noAutofit/>
          </a:bodyPr>
          <a:lstStyle/>
          <a:p>
            <a:pPr marL="457200" lvl="0" indent="-342900" rtl="0">
              <a:spcBef>
                <a:spcPts val="0"/>
              </a:spcBef>
              <a:buClr>
                <a:srgbClr val="999999"/>
              </a:buClr>
              <a:buSzPct val="100000"/>
            </a:pPr>
            <a:r>
              <a:rPr lang="en" sz="1800">
                <a:solidFill>
                  <a:srgbClr val="999999"/>
                </a:solidFill>
              </a:rPr>
              <a:t>Nine year old girl (Narrator)</a:t>
            </a:r>
          </a:p>
          <a:p>
            <a:pPr marL="457200" lvl="0" indent="-342900" rtl="0">
              <a:spcBef>
                <a:spcPts val="0"/>
              </a:spcBef>
              <a:buClr>
                <a:srgbClr val="999999"/>
              </a:buClr>
              <a:buSzPct val="100000"/>
            </a:pPr>
            <a:r>
              <a:rPr lang="en" sz="1800">
                <a:solidFill>
                  <a:srgbClr val="999999"/>
                </a:solidFill>
              </a:rPr>
              <a:t>Stable and caring household</a:t>
            </a:r>
          </a:p>
          <a:p>
            <a:pPr marL="457200" lvl="0" indent="-342900" rtl="0">
              <a:spcBef>
                <a:spcPts val="0"/>
              </a:spcBef>
              <a:buClr>
                <a:srgbClr val="999999"/>
              </a:buClr>
              <a:buSzPct val="100000"/>
            </a:pPr>
            <a:r>
              <a:rPr lang="en" sz="1800">
                <a:solidFill>
                  <a:srgbClr val="999999"/>
                </a:solidFill>
              </a:rPr>
              <a:t>Despises white dolls </a:t>
            </a:r>
          </a:p>
          <a:p>
            <a:pPr marL="457200" lvl="0" indent="-342900" rtl="0">
              <a:spcBef>
                <a:spcPts val="0"/>
              </a:spcBef>
              <a:buClr>
                <a:srgbClr val="999999"/>
              </a:buClr>
              <a:buSzPct val="100000"/>
            </a:pPr>
            <a:r>
              <a:rPr lang="en" sz="1800">
                <a:solidFill>
                  <a:srgbClr val="999999"/>
                </a:solidFill>
              </a:rPr>
              <a:t>Claudia resist the narrative of European features being “beautiful”.  </a:t>
            </a:r>
          </a:p>
          <a:p>
            <a:pPr marL="914400" lvl="1" indent="-342900" rtl="0">
              <a:spcBef>
                <a:spcPts val="0"/>
              </a:spcBef>
              <a:buClr>
                <a:srgbClr val="999999"/>
              </a:buClr>
              <a:buSzPct val="100000"/>
            </a:pPr>
            <a:r>
              <a:rPr lang="en" sz="1800">
                <a:solidFill>
                  <a:srgbClr val="999999"/>
                </a:solidFill>
              </a:rPr>
              <a:t>Claudia is scared when she remembers that her friend Pecola was raped and was psychologically tormented.   </a:t>
            </a:r>
          </a:p>
          <a:p>
            <a:pPr marL="914400" lvl="1" indent="-342900" rtl="0">
              <a:spcBef>
                <a:spcPts val="0"/>
              </a:spcBef>
              <a:buClr>
                <a:srgbClr val="999999"/>
              </a:buClr>
              <a:buSzPct val="100000"/>
            </a:pPr>
            <a:r>
              <a:rPr lang="en" sz="1800">
                <a:solidFill>
                  <a:srgbClr val="999999"/>
                </a:solidFill>
              </a:rPr>
              <a:t>Hates Maureen because of her light skinned and economic privilege</a:t>
            </a:r>
          </a:p>
          <a:p>
            <a:pPr marL="914400" lvl="1" indent="-342900">
              <a:spcBef>
                <a:spcPts val="0"/>
              </a:spcBef>
              <a:buClr>
                <a:srgbClr val="999999"/>
              </a:buClr>
              <a:buSzPct val="100000"/>
            </a:pPr>
            <a:r>
              <a:rPr lang="en" sz="1800">
                <a:solidFill>
                  <a:srgbClr val="999999"/>
                </a:solidFill>
              </a:rPr>
              <a:t>Claudia doesn't hate herself. She hates the way society treats people that look like her (black)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65000" y="132500"/>
            <a:ext cx="8071200" cy="1048200"/>
          </a:xfrm>
          <a:prstGeom prst="rect">
            <a:avLst/>
          </a:prstGeom>
        </p:spPr>
        <p:txBody>
          <a:bodyPr wrap="square" lIns="91425" tIns="91425" rIns="91425" bIns="91425" anchor="t" anchorCtr="0">
            <a:noAutofit/>
          </a:bodyPr>
          <a:lstStyle/>
          <a:p>
            <a:pPr lvl="0">
              <a:spcBef>
                <a:spcPts val="0"/>
              </a:spcBef>
              <a:buNone/>
            </a:pPr>
            <a:r>
              <a:rPr lang="en" sz="3600">
                <a:solidFill>
                  <a:srgbClr val="999999"/>
                </a:solidFill>
              </a:rPr>
              <a:t>Evidence pt. 1</a:t>
            </a:r>
          </a:p>
        </p:txBody>
      </p:sp>
      <p:sp>
        <p:nvSpPr>
          <p:cNvPr id="73" name="Shape 73"/>
          <p:cNvSpPr txBox="1">
            <a:spLocks noGrp="1"/>
          </p:cNvSpPr>
          <p:nvPr>
            <p:ph type="body" idx="1"/>
          </p:nvPr>
        </p:nvSpPr>
        <p:spPr>
          <a:xfrm>
            <a:off x="325225" y="963650"/>
            <a:ext cx="8673000" cy="4059600"/>
          </a:xfrm>
          <a:prstGeom prst="rect">
            <a:avLst/>
          </a:prstGeom>
        </p:spPr>
        <p:txBody>
          <a:bodyPr wrap="square" lIns="91425" tIns="91425" rIns="91425" bIns="91425" anchor="t" anchorCtr="0">
            <a:noAutofit/>
          </a:bodyPr>
          <a:lstStyle/>
          <a:p>
            <a:pPr lvl="0">
              <a:spcBef>
                <a:spcPts val="0"/>
              </a:spcBef>
              <a:buNone/>
            </a:pPr>
            <a:r>
              <a:rPr lang="en"/>
              <a:t>“</a:t>
            </a:r>
            <a:r>
              <a:rPr lang="en">
                <a:solidFill>
                  <a:srgbClr val="999999"/>
                </a:solidFill>
              </a:rPr>
              <a:t>Adults, older girls, shops, magazines, newspapers, window signs-all the world had agreed that a blue-eyed, yellow-haired, pink-skinned doll was what every girl child treasured. “Here,” they said, “this is beautiful, and if you are on this day ‘worthy’ you may have it.” I fingered the face, wondering at the single-stroke eyebrows; picked at the pearly teeth stuck like two piano keys between red bowline lips. Traced the turned-up nose, poked the glassy blue eyeballs, twisted the yellow hair. I could not love it. But I could examine it to see what it was that all the world said was lovable. “ (Morrison, Autumn)</a:t>
            </a:r>
          </a:p>
          <a:p>
            <a:pPr lvl="0">
              <a:spcBef>
                <a:spcPts val="0"/>
              </a:spcBef>
              <a:buNone/>
            </a:pPr>
            <a:endParaRPr sz="1400">
              <a:solidFill>
                <a:srgbClr val="999999"/>
              </a:solidFill>
            </a:endParaRPr>
          </a:p>
          <a:p>
            <a:pPr lvl="0">
              <a:spcBef>
                <a:spcPts val="0"/>
              </a:spcBef>
              <a:buNone/>
            </a:pP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69775" y="289100"/>
            <a:ext cx="7453200" cy="951600"/>
          </a:xfrm>
          <a:prstGeom prst="rect">
            <a:avLst/>
          </a:prstGeom>
        </p:spPr>
        <p:txBody>
          <a:bodyPr wrap="square" lIns="91425" tIns="91425" rIns="91425" bIns="91425" anchor="t" anchorCtr="0">
            <a:noAutofit/>
          </a:bodyPr>
          <a:lstStyle/>
          <a:p>
            <a:pPr lvl="0">
              <a:spcBef>
                <a:spcPts val="0"/>
              </a:spcBef>
              <a:buNone/>
            </a:pPr>
            <a:r>
              <a:rPr lang="en" sz="3600">
                <a:solidFill>
                  <a:srgbClr val="999999"/>
                </a:solidFill>
              </a:rPr>
              <a:t>Evidence pt. 2</a:t>
            </a:r>
          </a:p>
        </p:txBody>
      </p:sp>
      <p:sp>
        <p:nvSpPr>
          <p:cNvPr id="79" name="Shape 79"/>
          <p:cNvSpPr txBox="1">
            <a:spLocks noGrp="1"/>
          </p:cNvSpPr>
          <p:nvPr>
            <p:ph type="body" idx="1"/>
          </p:nvPr>
        </p:nvSpPr>
        <p:spPr>
          <a:xfrm>
            <a:off x="626375" y="1240700"/>
            <a:ext cx="8444400" cy="3830700"/>
          </a:xfrm>
          <a:prstGeom prst="rect">
            <a:avLst/>
          </a:prstGeom>
        </p:spPr>
        <p:txBody>
          <a:bodyPr wrap="square" lIns="91425" tIns="91425" rIns="91425" bIns="91425" anchor="t" anchorCtr="0">
            <a:noAutofit/>
          </a:bodyPr>
          <a:lstStyle/>
          <a:p>
            <a:pPr lvl="0">
              <a:spcBef>
                <a:spcPts val="0"/>
              </a:spcBef>
              <a:buNone/>
            </a:pPr>
            <a:r>
              <a:rPr lang="en" sz="1800">
                <a:solidFill>
                  <a:srgbClr val="999999"/>
                </a:solidFill>
              </a:rPr>
              <a:t>“</a:t>
            </a:r>
            <a:r>
              <a:rPr lang="en">
                <a:solidFill>
                  <a:srgbClr val="999999"/>
                </a:solidFill>
              </a:rPr>
              <a:t>Freida</a:t>
            </a:r>
            <a:r>
              <a:rPr lang="en" sz="1800">
                <a:solidFill>
                  <a:srgbClr val="999999"/>
                </a:solidFill>
              </a:rPr>
              <a:t> looked placidly down the street; I opened my mouth, but quickly closed it. It was extremely important that the world not know that I fully expected Maureen to buy us some ice cream, that for the past 120 seconds had been selecting the flavor, that I had begun to like Maureen, and that neither of us had a penny”(Mor</a:t>
            </a:r>
            <a:r>
              <a:rPr lang="en">
                <a:solidFill>
                  <a:srgbClr val="999999"/>
                </a:solidFill>
              </a:rPr>
              <a:t>rison, Winter). </a:t>
            </a:r>
          </a:p>
          <a:p>
            <a:pPr lvl="0">
              <a:spcBef>
                <a:spcPts val="0"/>
              </a:spcBef>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sz="3600">
                <a:solidFill>
                  <a:srgbClr val="999999"/>
                </a:solidFill>
              </a:rPr>
              <a:t>Evidence pt. 3</a:t>
            </a:r>
          </a:p>
        </p:txBody>
      </p:sp>
      <p:sp>
        <p:nvSpPr>
          <p:cNvPr id="85" name="Shape 85"/>
          <p:cNvSpPr txBox="1">
            <a:spLocks noGrp="1"/>
          </p:cNvSpPr>
          <p:nvPr>
            <p:ph type="body" idx="1"/>
          </p:nvPr>
        </p:nvSpPr>
        <p:spPr>
          <a:xfrm>
            <a:off x="385450" y="1240700"/>
            <a:ext cx="8648700" cy="3746400"/>
          </a:xfrm>
          <a:prstGeom prst="rect">
            <a:avLst/>
          </a:prstGeom>
          <a:ln>
            <a:noFill/>
          </a:ln>
        </p:spPr>
        <p:txBody>
          <a:bodyPr wrap="square" lIns="91425" tIns="91425" rIns="91425" bIns="91425" anchor="t" anchorCtr="0">
            <a:noAutofit/>
          </a:bodyPr>
          <a:lstStyle/>
          <a:p>
            <a:pPr lvl="0">
              <a:spcBef>
                <a:spcPts val="0"/>
              </a:spcBef>
              <a:buNone/>
            </a:pPr>
            <a:r>
              <a:rPr lang="en">
                <a:solidFill>
                  <a:srgbClr val="999999"/>
                </a:solidFill>
              </a:rPr>
              <a:t>“When she comes out of the car we will beat her up, make red marks on her white skin, and she will cry and ask us do we want her to pull her pants down. We will say no. We don't know what we should feel or do if she does, but whenever she asks us, we know she is offering us something precious and that our own pride must be asserted by refusing to accept” (Morrison, Autumn). </a:t>
            </a:r>
          </a:p>
          <a:p>
            <a:pPr lvl="0" rtl="0">
              <a:lnSpc>
                <a:spcPct val="100000"/>
              </a:lnSpc>
              <a:spcBef>
                <a:spcPts val="0"/>
              </a:spcBef>
              <a:spcAft>
                <a:spcPts val="0"/>
              </a:spcAft>
              <a:buNone/>
            </a:pPr>
            <a:endParaRPr sz="1400">
              <a:solidFill>
                <a:srgbClr val="99999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81825" y="295675"/>
            <a:ext cx="7854900" cy="764400"/>
          </a:xfrm>
          <a:prstGeom prst="rect">
            <a:avLst/>
          </a:prstGeom>
        </p:spPr>
        <p:txBody>
          <a:bodyPr wrap="square" lIns="91425" tIns="91425" rIns="91425" bIns="91425" anchor="t" anchorCtr="0">
            <a:noAutofit/>
          </a:bodyPr>
          <a:lstStyle/>
          <a:p>
            <a:pPr lvl="0">
              <a:spcBef>
                <a:spcPts val="0"/>
              </a:spcBef>
              <a:buNone/>
            </a:pPr>
            <a:r>
              <a:rPr lang="en" sz="3000">
                <a:solidFill>
                  <a:srgbClr val="999999"/>
                </a:solidFill>
              </a:rPr>
              <a:t>Author's Message of Systems of Oppression</a:t>
            </a:r>
          </a:p>
        </p:txBody>
      </p:sp>
      <p:sp>
        <p:nvSpPr>
          <p:cNvPr id="91" name="Shape 91"/>
          <p:cNvSpPr txBox="1">
            <a:spLocks noGrp="1"/>
          </p:cNvSpPr>
          <p:nvPr>
            <p:ph type="body" idx="1"/>
          </p:nvPr>
        </p:nvSpPr>
        <p:spPr>
          <a:xfrm>
            <a:off x="319800" y="962000"/>
            <a:ext cx="8504400" cy="3890700"/>
          </a:xfrm>
          <a:prstGeom prst="rect">
            <a:avLst/>
          </a:prstGeom>
        </p:spPr>
        <p:txBody>
          <a:bodyPr wrap="square" lIns="91425" tIns="91425" rIns="91425" bIns="91425" anchor="t" anchorCtr="0">
            <a:noAutofit/>
          </a:bodyPr>
          <a:lstStyle/>
          <a:p>
            <a:pPr lvl="0">
              <a:spcBef>
                <a:spcPts val="0"/>
              </a:spcBef>
              <a:buNone/>
            </a:pPr>
            <a:r>
              <a:rPr lang="en" sz="2400">
                <a:solidFill>
                  <a:srgbClr val="999999"/>
                </a:solidFill>
                <a:latin typeface="Montserrat"/>
                <a:ea typeface="Montserrat"/>
                <a:cs typeface="Montserrat"/>
                <a:sym typeface="Montserrat"/>
              </a:rPr>
              <a:t>Toni Morrison uses </a:t>
            </a:r>
            <a:r>
              <a:rPr lang="en" sz="2400" i="1">
                <a:solidFill>
                  <a:srgbClr val="999999"/>
                </a:solidFill>
                <a:latin typeface="Montserrat"/>
                <a:ea typeface="Montserrat"/>
                <a:cs typeface="Montserrat"/>
                <a:sym typeface="Montserrat"/>
              </a:rPr>
              <a:t>The Bluest Eye </a:t>
            </a:r>
            <a:r>
              <a:rPr lang="en" sz="2400">
                <a:solidFill>
                  <a:srgbClr val="999999"/>
                </a:solidFill>
                <a:latin typeface="Montserrat"/>
                <a:ea typeface="Montserrat"/>
                <a:cs typeface="Montserrat"/>
                <a:sym typeface="Montserrat"/>
              </a:rPr>
              <a:t>to recognize how people process different experiences and utilize resources to handle their internalized oppression. </a:t>
            </a:r>
          </a:p>
          <a:p>
            <a:pPr lvl="0">
              <a:spcBef>
                <a:spcPts val="0"/>
              </a:spcBef>
              <a:buNone/>
            </a:pPr>
            <a:endParaRPr sz="2400">
              <a:solidFill>
                <a:srgbClr val="999999"/>
              </a:solidFill>
              <a:latin typeface="Montserrat"/>
              <a:ea typeface="Montserrat"/>
              <a:cs typeface="Montserrat"/>
              <a:sym typeface="Montserrat"/>
            </a:endParaRPr>
          </a:p>
          <a:p>
            <a:pPr lvl="0" rtl="0">
              <a:spcBef>
                <a:spcPts val="0"/>
              </a:spcBef>
              <a:buNone/>
            </a:pPr>
            <a:endParaRPr sz="2400">
              <a:solidFill>
                <a:srgbClr val="999999"/>
              </a:solidFill>
              <a:latin typeface="Montserrat"/>
              <a:ea typeface="Montserrat"/>
              <a:cs typeface="Montserrat"/>
              <a:sym typeface="Montserrat"/>
            </a:endParaRPr>
          </a:p>
        </p:txBody>
      </p:sp>
      <p:sp>
        <p:nvSpPr>
          <p:cNvPr id="92" name="Shape 92"/>
          <p:cNvSpPr txBox="1"/>
          <p:nvPr/>
        </p:nvSpPr>
        <p:spPr>
          <a:xfrm>
            <a:off x="4606125" y="682400"/>
            <a:ext cx="6550800" cy="764400"/>
          </a:xfrm>
          <a:prstGeom prst="rect">
            <a:avLst/>
          </a:prstGeom>
          <a:noFill/>
          <a:ln>
            <a:noFill/>
          </a:ln>
        </p:spPr>
        <p:txBody>
          <a:bodyPr wrap="square" lIns="91425" tIns="91425" rIns="91425" bIns="91425" anchor="t" anchorCtr="0">
            <a:noAutofit/>
          </a:bodyPr>
          <a:lstStyle/>
          <a:p>
            <a:pPr lvl="0">
              <a:spcBef>
                <a:spcPts val="0"/>
              </a:spcBef>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Words>
  <Application>Microsoft Macintosh PowerPoint</Application>
  <PresentationFormat>On-screen Show (16:9)</PresentationFormat>
  <Paragraphs>26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Montserrat</vt:lpstr>
      <vt:lpstr>Arial</vt:lpstr>
      <vt:lpstr>Simple Light</vt:lpstr>
      <vt:lpstr>Internalized Oppression (Claudia) </vt:lpstr>
      <vt:lpstr>What is internalized oppression ?</vt:lpstr>
      <vt:lpstr>Claudia’s backround / Life  </vt:lpstr>
      <vt:lpstr>Evidence pt. 1</vt:lpstr>
      <vt:lpstr>Evidence pt. 2</vt:lpstr>
      <vt:lpstr>Evidence pt. 3</vt:lpstr>
      <vt:lpstr>Author's Message of Systems of Oppression</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Internalized Oppression (Claudia) </dc:title>
  <cp:lastModifiedBy>Microsoft Office User</cp:lastModifiedBy>
  <cp:revision>1</cp:revision>
  <cp:lastPrinted>2017-10-02T19:19:54Z</cp:lastPrinted>
  <dcterms:modified xsi:type="dcterms:W3CDTF">2017-10-02T19:20:41Z</dcterms:modified>
</cp:coreProperties>
</file>