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Gallien" initials="" lastIdx="1" clrIdx="0"/>
  <p:cmAuthor id="1" name="Dylan Hendershott"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3"/>
  </p:normalViewPr>
  <p:slideViewPr>
    <p:cSldViewPr snapToGrid="0" snapToObjects="1">
      <p:cViewPr varScale="1">
        <p:scale>
          <a:sx n="102" d="100"/>
          <a:sy n="102" d="100"/>
        </p:scale>
        <p:origin x="17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9-28T16:43:50.861" idx="1">
    <p:pos x="6000" y="0"/>
    <p:text>cite</p:text>
  </p:cm>
  <p:cm authorId="1" dt="2017-09-28T16:43:50.861" idx="1">
    <p:pos x="6000" y="100"/>
    <p:text>Is this the correct way to cite?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Jordan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Dylan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Dylan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Jordan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Neil’s Slide.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Thomas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Dylan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Thomas slide</a:t>
            </a:r>
          </a:p>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6"/>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med" len="med"/>
            <a:tailEnd type="none" w="med" len="med"/>
          </a:ln>
        </p:spPr>
      </p:sp>
      <p:sp>
        <p:nvSpPr>
          <p:cNvPr id="11" name="Shape 11"/>
          <p:cNvSpPr/>
          <p:nvPr/>
        </p:nvSpPr>
        <p:spPr>
          <a:xfrm rot="10800000">
            <a:off x="6537563"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med" len="med"/>
            <a:tailEnd type="none" w="med" len="med"/>
          </a:ln>
        </p:spPr>
      </p:sp>
      <p:cxnSp>
        <p:nvCxnSpPr>
          <p:cNvPr id="12" name="Shape 12"/>
          <p:cNvCxnSpPr/>
          <p:nvPr/>
        </p:nvCxnSpPr>
        <p:spPr>
          <a:xfrm>
            <a:off x="4359602" y="2817464"/>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2" y="1188925"/>
            <a:ext cx="5783400" cy="1457400"/>
          </a:xfrm>
          <a:prstGeom prst="rect">
            <a:avLst/>
          </a:prstGeom>
        </p:spPr>
        <p:txBody>
          <a:bodyPr wrap="square"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2" y="3049450"/>
            <a:ext cx="5783400" cy="9090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wrap="square"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wrap="square"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wrap="square"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wrap="square"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wrap="square"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wrap="square"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1"/>
              </a:buClr>
              <a:buSzPct val="100000"/>
              <a:buFont typeface="Roboto"/>
              <a:buChar char="●"/>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2" y="1188925"/>
            <a:ext cx="5783400" cy="1457400"/>
          </a:xfrm>
          <a:prstGeom prst="rect">
            <a:avLst/>
          </a:prstGeom>
        </p:spPr>
        <p:txBody>
          <a:bodyPr wrap="square" lIns="91425" tIns="91425" rIns="91425" bIns="91425" anchor="b" anchorCtr="0">
            <a:noAutofit/>
          </a:bodyPr>
          <a:lstStyle/>
          <a:p>
            <a:pPr lvl="0">
              <a:spcBef>
                <a:spcPts val="0"/>
              </a:spcBef>
              <a:buNone/>
            </a:pPr>
            <a:r>
              <a:rPr lang="en"/>
              <a:t>Internalized Oppression: Cholly </a:t>
            </a:r>
          </a:p>
        </p:txBody>
      </p:sp>
      <p:sp>
        <p:nvSpPr>
          <p:cNvPr id="64" name="Shape 64"/>
          <p:cNvSpPr txBox="1">
            <a:spLocks noGrp="1"/>
          </p:cNvSpPr>
          <p:nvPr>
            <p:ph type="subTitle" idx="1"/>
          </p:nvPr>
        </p:nvSpPr>
        <p:spPr>
          <a:xfrm>
            <a:off x="3992994" y="3483684"/>
            <a:ext cx="3470700" cy="334800"/>
          </a:xfrm>
          <a:prstGeom prst="rect">
            <a:avLst/>
          </a:prstGeom>
        </p:spPr>
        <p:txBody>
          <a:bodyPr wrap="square" lIns="91425" tIns="91425" rIns="91425" bIns="91425" anchor="t" anchorCtr="0">
            <a:noAutofit/>
          </a:bodyPr>
          <a:lstStyle/>
          <a:p>
            <a:pPr lvl="0">
              <a:spcBef>
                <a:spcPts val="0"/>
              </a:spcBef>
              <a:buNone/>
            </a:pPr>
            <a:r>
              <a:rPr lang="en" sz="2000"/>
              <a:t>By Jordan, Neil, Thomas, and Dylan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lgn="l" rtl="0">
              <a:spcBef>
                <a:spcPts val="0"/>
              </a:spcBef>
              <a:buNone/>
            </a:pPr>
            <a:r>
              <a:rPr lang="en" sz="3800">
                <a:solidFill>
                  <a:schemeClr val="accent5"/>
                </a:solidFill>
              </a:rPr>
              <a:t>Definition</a:t>
            </a:r>
          </a:p>
        </p:txBody>
      </p:sp>
      <p:sp>
        <p:nvSpPr>
          <p:cNvPr id="70" name="Shape 70"/>
          <p:cNvSpPr txBox="1">
            <a:spLocks noGrp="1"/>
          </p:cNvSpPr>
          <p:nvPr>
            <p:ph type="body" idx="1"/>
          </p:nvPr>
        </p:nvSpPr>
        <p:spPr>
          <a:xfrm>
            <a:off x="387900" y="1489824"/>
            <a:ext cx="8368200" cy="3078900"/>
          </a:xfrm>
          <a:prstGeom prst="rect">
            <a:avLst/>
          </a:prstGeom>
        </p:spPr>
        <p:txBody>
          <a:bodyPr wrap="square" lIns="91425" tIns="91425" rIns="91425" bIns="91425" anchor="t" anchorCtr="0">
            <a:noAutofit/>
          </a:bodyPr>
          <a:lstStyle/>
          <a:p>
            <a:pPr lvl="0" rtl="0">
              <a:spcBef>
                <a:spcPts val="0"/>
              </a:spcBef>
              <a:buNone/>
            </a:pPr>
            <a:r>
              <a:rPr lang="en" sz="2700"/>
              <a:t>Internalized oppression is the idea that one's thoughts and decisions are detrimental towards the well being of oneself and others, as a result of the hostile views of society.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sz="3800">
                <a:solidFill>
                  <a:schemeClr val="accent5"/>
                </a:solidFill>
              </a:rPr>
              <a:t>Effect on Cholly</a:t>
            </a:r>
          </a:p>
        </p:txBody>
      </p:sp>
      <p:sp>
        <p:nvSpPr>
          <p:cNvPr id="76" name="Shape 76"/>
          <p:cNvSpPr txBox="1">
            <a:spLocks noGrp="1"/>
          </p:cNvSpPr>
          <p:nvPr>
            <p:ph type="body" idx="1"/>
          </p:nvPr>
        </p:nvSpPr>
        <p:spPr>
          <a:xfrm>
            <a:off x="387900" y="1489824"/>
            <a:ext cx="8368200" cy="3078900"/>
          </a:xfrm>
          <a:prstGeom prst="rect">
            <a:avLst/>
          </a:prstGeom>
        </p:spPr>
        <p:txBody>
          <a:bodyPr wrap="square" lIns="91425" tIns="91425" rIns="91425" bIns="91425" anchor="t" anchorCtr="0">
            <a:noAutofit/>
          </a:bodyPr>
          <a:lstStyle/>
          <a:p>
            <a:pPr lvl="0">
              <a:spcBef>
                <a:spcPts val="0"/>
              </a:spcBef>
              <a:buNone/>
            </a:pPr>
            <a:r>
              <a:rPr lang="en"/>
              <a:t>Cholly is in a constant struggle with his emotions because of the humiliation he faced when he was younger and the scrutiny his family goes through. He seems to not know how to express himself, so he takes his pain away by binge-drinking and hurting his loved ones.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87900" y="399230"/>
            <a:ext cx="8368200" cy="686100"/>
          </a:xfrm>
          <a:prstGeom prst="rect">
            <a:avLst/>
          </a:prstGeom>
        </p:spPr>
        <p:txBody>
          <a:bodyPr wrap="square" lIns="91425" tIns="91425" rIns="91425" bIns="91425" anchor="b" anchorCtr="0">
            <a:noAutofit/>
          </a:bodyPr>
          <a:lstStyle/>
          <a:p>
            <a:pPr lvl="0" rtl="0">
              <a:spcBef>
                <a:spcPts val="0"/>
              </a:spcBef>
              <a:buNone/>
            </a:pPr>
            <a:r>
              <a:rPr lang="en" sz="3800">
                <a:solidFill>
                  <a:schemeClr val="accent5"/>
                </a:solidFill>
              </a:rPr>
              <a:t>Evidence</a:t>
            </a:r>
          </a:p>
        </p:txBody>
      </p:sp>
      <p:sp>
        <p:nvSpPr>
          <p:cNvPr id="82" name="Shape 82"/>
          <p:cNvSpPr txBox="1">
            <a:spLocks noGrp="1"/>
          </p:cNvSpPr>
          <p:nvPr>
            <p:ph type="body" idx="1"/>
          </p:nvPr>
        </p:nvSpPr>
        <p:spPr>
          <a:xfrm>
            <a:off x="387900" y="2238201"/>
            <a:ext cx="7648500" cy="2234700"/>
          </a:xfrm>
          <a:prstGeom prst="rect">
            <a:avLst/>
          </a:prstGeom>
        </p:spPr>
        <p:txBody>
          <a:bodyPr wrap="square" lIns="91425" tIns="91425" rIns="91425" bIns="91425" anchor="t" anchorCtr="0">
            <a:noAutofit/>
          </a:bodyPr>
          <a:lstStyle/>
          <a:p>
            <a:pPr lvl="0">
              <a:spcBef>
                <a:spcPts val="0"/>
              </a:spcBef>
              <a:buNone/>
            </a:pPr>
            <a:r>
              <a:rPr lang="en"/>
              <a:t>“</a:t>
            </a:r>
            <a:r>
              <a:rPr lang="en" sz="1600"/>
              <a:t>When he was still very young, Cholly had been surprised in some bushes by two white men while he was newly but earnestly engaged in eliciting sexual pleasure from a little country girl. The men had shone a flashlight right on his behind. He had stopped, terrified…’Go on,’ they said.’ Go on and finish. And, nigger, make it good.’... For some reason Cholly had not hated the white men…Even a half-remembrance of this episode, along with myriad other humiliations, defeats, and emasculations, could stir him into flights of depravity that surprised himself—but only himself” (</a:t>
            </a:r>
            <a:r>
              <a:rPr lang="en"/>
              <a:t>Morrison, Autumn).</a:t>
            </a:r>
          </a:p>
        </p:txBody>
      </p:sp>
      <p:sp>
        <p:nvSpPr>
          <p:cNvPr id="83" name="Shape 83"/>
          <p:cNvSpPr txBox="1"/>
          <p:nvPr/>
        </p:nvSpPr>
        <p:spPr>
          <a:xfrm>
            <a:off x="387900" y="1434249"/>
            <a:ext cx="7315200" cy="686100"/>
          </a:xfrm>
          <a:prstGeom prst="rect">
            <a:avLst/>
          </a:prstGeom>
          <a:noFill/>
          <a:ln>
            <a:noFill/>
          </a:ln>
        </p:spPr>
        <p:txBody>
          <a:bodyPr wrap="square" lIns="91425" tIns="91425" rIns="91425" bIns="91425" anchor="t" anchorCtr="0">
            <a:noAutofit/>
          </a:bodyPr>
          <a:lstStyle/>
          <a:p>
            <a:pPr lvl="0">
              <a:spcBef>
                <a:spcPts val="0"/>
              </a:spcBef>
              <a:buNone/>
            </a:pPr>
            <a:r>
              <a:rPr lang="en" sz="1600">
                <a:solidFill>
                  <a:srgbClr val="FFFFFF"/>
                </a:solidFill>
                <a:latin typeface="Roboto"/>
                <a:ea typeface="Roboto"/>
                <a:cs typeface="Roboto"/>
                <a:sym typeface="Roboto"/>
              </a:rPr>
              <a:t>Context: The narrator is in between telling the reader that Cholly has come home drunk and describing his hate filled relationship with his wife.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sz="3800">
                <a:solidFill>
                  <a:schemeClr val="accent5"/>
                </a:solidFill>
              </a:rPr>
              <a:t>Evidence</a:t>
            </a:r>
          </a:p>
        </p:txBody>
      </p:sp>
      <p:sp>
        <p:nvSpPr>
          <p:cNvPr id="89" name="Shape 89"/>
          <p:cNvSpPr txBox="1">
            <a:spLocks noGrp="1"/>
          </p:cNvSpPr>
          <p:nvPr>
            <p:ph type="body" idx="1"/>
          </p:nvPr>
        </p:nvSpPr>
        <p:spPr>
          <a:xfrm>
            <a:off x="387900" y="2348128"/>
            <a:ext cx="8368200" cy="2426700"/>
          </a:xfrm>
          <a:prstGeom prst="rect">
            <a:avLst/>
          </a:prstGeom>
        </p:spPr>
        <p:txBody>
          <a:bodyPr wrap="square" lIns="91425" tIns="91425" rIns="91425" bIns="91425" anchor="t" anchorCtr="0">
            <a:noAutofit/>
          </a:bodyPr>
          <a:lstStyle/>
          <a:p>
            <a:pPr lvl="0" rtl="0">
              <a:lnSpc>
                <a:spcPct val="100000"/>
              </a:lnSpc>
              <a:spcBef>
                <a:spcPts val="0"/>
              </a:spcBef>
              <a:spcAft>
                <a:spcPts val="0"/>
              </a:spcAft>
              <a:buNone/>
            </a:pPr>
            <a:r>
              <a:rPr lang="en">
                <a:latin typeface="Arial"/>
                <a:ea typeface="Arial"/>
                <a:cs typeface="Arial"/>
                <a:sym typeface="Arial"/>
              </a:rPr>
              <a:t>“</a:t>
            </a:r>
            <a:r>
              <a:rPr lang="en"/>
              <a:t>The Breedloves...lived there because they were poor and black, and they stayed there because they believed they were ugly. Although their poverty was traditional and stultifying, it was not unique. But their ugliness was unique. No one could have convinced them that they were not relentlessly and aggressively ugly. Except for the father, Cholly, whose ugliness (the result of despair, dissipation, and violence directed toward petty things and weak people) was behavior...</a:t>
            </a:r>
            <a:r>
              <a:rPr lang="en">
                <a:latin typeface="Arial"/>
                <a:ea typeface="Arial"/>
                <a:cs typeface="Arial"/>
                <a:sym typeface="Arial"/>
              </a:rPr>
              <a:t>” (Morrison, Autumn).</a:t>
            </a:r>
          </a:p>
        </p:txBody>
      </p:sp>
      <p:sp>
        <p:nvSpPr>
          <p:cNvPr id="90" name="Shape 90"/>
          <p:cNvSpPr txBox="1"/>
          <p:nvPr/>
        </p:nvSpPr>
        <p:spPr>
          <a:xfrm>
            <a:off x="387900" y="1260928"/>
            <a:ext cx="7315200" cy="1087200"/>
          </a:xfrm>
          <a:prstGeom prst="rect">
            <a:avLst/>
          </a:prstGeom>
          <a:noFill/>
          <a:ln>
            <a:noFill/>
          </a:ln>
        </p:spPr>
        <p:txBody>
          <a:bodyPr wrap="square" lIns="91425" tIns="91425" rIns="91425" bIns="91425" anchor="t" anchorCtr="0">
            <a:noAutofit/>
          </a:bodyPr>
          <a:lstStyle/>
          <a:p>
            <a:pPr lvl="0">
              <a:spcBef>
                <a:spcPts val="0"/>
              </a:spcBef>
              <a:buNone/>
            </a:pPr>
            <a:r>
              <a:rPr lang="en" sz="1600">
                <a:solidFill>
                  <a:srgbClr val="FFFFFF"/>
                </a:solidFill>
              </a:rPr>
              <a:t>Context: After the narrator describes the state of the Breedlove’s home as a place with no memories or life, she goes on to depict how this environment has convinced the Breedlove family of their own “ugliness” and how the father, Cholly, has embodied it as his behavior.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sz="3800">
                <a:solidFill>
                  <a:schemeClr val="accent5"/>
                </a:solidFill>
              </a:rPr>
              <a:t>Evidence</a:t>
            </a:r>
          </a:p>
        </p:txBody>
      </p:sp>
      <p:sp>
        <p:nvSpPr>
          <p:cNvPr id="96" name="Shape 96"/>
          <p:cNvSpPr txBox="1">
            <a:spLocks noGrp="1"/>
          </p:cNvSpPr>
          <p:nvPr>
            <p:ph type="body" idx="1"/>
          </p:nvPr>
        </p:nvSpPr>
        <p:spPr>
          <a:xfrm>
            <a:off x="387900" y="2158859"/>
            <a:ext cx="8368200" cy="3078900"/>
          </a:xfrm>
          <a:prstGeom prst="rect">
            <a:avLst/>
          </a:prstGeom>
        </p:spPr>
        <p:txBody>
          <a:bodyPr wrap="square" lIns="91425" tIns="91425" rIns="91425" bIns="91425" anchor="t" anchorCtr="0">
            <a:noAutofit/>
          </a:bodyPr>
          <a:lstStyle/>
          <a:p>
            <a:pPr lvl="0" rtl="0">
              <a:lnSpc>
                <a:spcPct val="100000"/>
              </a:lnSpc>
              <a:spcBef>
                <a:spcPts val="0"/>
              </a:spcBef>
              <a:spcAft>
                <a:spcPts val="0"/>
              </a:spcAft>
              <a:buNone/>
            </a:pPr>
            <a:r>
              <a:rPr lang="en">
                <a:solidFill>
                  <a:srgbClr val="FFFFFF"/>
                </a:solidFill>
              </a:rPr>
              <a:t>“His revulsion was a reaction to her young, helpless, hopeless presence...“Again the hatred mixed with tenderness. The hatred would not let him pick her up, the tenderness forced him to cover her. So when the child regained consciousness, she was lying on the kitchen floor under a heavy quilt, trying to connect the pain between her legs with the face of her mother looming over her”(Morrison, Spring).</a:t>
            </a:r>
          </a:p>
          <a:p>
            <a:pPr lvl="0" rtl="0">
              <a:lnSpc>
                <a:spcPct val="100000"/>
              </a:lnSpc>
              <a:spcBef>
                <a:spcPts val="0"/>
              </a:spcBef>
              <a:spcAft>
                <a:spcPts val="0"/>
              </a:spcAft>
              <a:buNone/>
            </a:pPr>
            <a:endParaRPr>
              <a:solidFill>
                <a:srgbClr val="FFFFFF"/>
              </a:solidFill>
            </a:endParaRPr>
          </a:p>
          <a:p>
            <a:pPr lvl="0" rtl="0">
              <a:lnSpc>
                <a:spcPct val="100000"/>
              </a:lnSpc>
              <a:spcBef>
                <a:spcPts val="0"/>
              </a:spcBef>
              <a:spcAft>
                <a:spcPts val="0"/>
              </a:spcAft>
              <a:buNone/>
            </a:pPr>
            <a:endParaRPr>
              <a:solidFill>
                <a:srgbClr val="FFFFFF"/>
              </a:solidFill>
              <a:latin typeface="Roboto Slab"/>
              <a:ea typeface="Roboto Slab"/>
              <a:cs typeface="Roboto Slab"/>
              <a:sym typeface="Roboto Slab"/>
            </a:endParaRPr>
          </a:p>
        </p:txBody>
      </p:sp>
      <p:sp>
        <p:nvSpPr>
          <p:cNvPr id="97" name="Shape 97"/>
          <p:cNvSpPr txBox="1"/>
          <p:nvPr/>
        </p:nvSpPr>
        <p:spPr>
          <a:xfrm>
            <a:off x="387900" y="1385813"/>
            <a:ext cx="7315200" cy="437100"/>
          </a:xfrm>
          <a:prstGeom prst="rect">
            <a:avLst/>
          </a:prstGeom>
          <a:noFill/>
          <a:ln>
            <a:noFill/>
          </a:ln>
        </p:spPr>
        <p:txBody>
          <a:bodyPr wrap="square" lIns="91425" tIns="91425" rIns="91425" bIns="91425" anchor="t" anchorCtr="0">
            <a:noAutofit/>
          </a:bodyPr>
          <a:lstStyle/>
          <a:p>
            <a:pPr lvl="0">
              <a:spcBef>
                <a:spcPts val="0"/>
              </a:spcBef>
              <a:buNone/>
            </a:pPr>
            <a:r>
              <a:rPr lang="en" sz="1600">
                <a:solidFill>
                  <a:srgbClr val="FFFFFF"/>
                </a:solidFill>
              </a:rPr>
              <a:t>Context: Before raping his daughter, Cholly portrays that he sees his daughter as weak and vulnerable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lgn="l" rtl="0">
              <a:spcBef>
                <a:spcPts val="0"/>
              </a:spcBef>
              <a:buNone/>
            </a:pPr>
            <a:r>
              <a:rPr lang="en" sz="3800">
                <a:solidFill>
                  <a:schemeClr val="accent5"/>
                </a:solidFill>
              </a:rPr>
              <a:t>Analysis</a:t>
            </a:r>
          </a:p>
        </p:txBody>
      </p:sp>
      <p:sp>
        <p:nvSpPr>
          <p:cNvPr id="103" name="Shape 103"/>
          <p:cNvSpPr txBox="1">
            <a:spLocks noGrp="1"/>
          </p:cNvSpPr>
          <p:nvPr>
            <p:ph type="body" idx="1"/>
          </p:nvPr>
        </p:nvSpPr>
        <p:spPr>
          <a:xfrm>
            <a:off x="320125" y="1286325"/>
            <a:ext cx="5099400" cy="3679500"/>
          </a:xfrm>
          <a:prstGeom prst="rect">
            <a:avLst/>
          </a:prstGeom>
        </p:spPr>
        <p:txBody>
          <a:bodyPr wrap="square" lIns="91425" tIns="91425" rIns="91425" bIns="91425" anchor="t" anchorCtr="0">
            <a:noAutofit/>
          </a:bodyPr>
          <a:lstStyle/>
          <a:p>
            <a:pPr marL="457200" lvl="0" indent="-317500" rtl="0">
              <a:lnSpc>
                <a:spcPct val="100000"/>
              </a:lnSpc>
              <a:spcBef>
                <a:spcPts val="0"/>
              </a:spcBef>
              <a:spcAft>
                <a:spcPts val="0"/>
              </a:spcAft>
              <a:buSzPct val="100000"/>
              <a:buChar char="-"/>
            </a:pPr>
            <a:r>
              <a:rPr lang="en" sz="1400"/>
              <a:t>A lot of experiences of oppression have worn Cholly down</a:t>
            </a:r>
          </a:p>
          <a:p>
            <a:pPr lvl="0" rtl="0">
              <a:lnSpc>
                <a:spcPct val="100000"/>
              </a:lnSpc>
              <a:spcBef>
                <a:spcPts val="0"/>
              </a:spcBef>
              <a:spcAft>
                <a:spcPts val="0"/>
              </a:spcAft>
              <a:buNone/>
            </a:pPr>
            <a:endParaRPr sz="1400"/>
          </a:p>
          <a:p>
            <a:pPr marL="457200" lvl="0" indent="-317500" rtl="0">
              <a:lnSpc>
                <a:spcPct val="100000"/>
              </a:lnSpc>
              <a:spcBef>
                <a:spcPts val="0"/>
              </a:spcBef>
              <a:spcAft>
                <a:spcPts val="0"/>
              </a:spcAft>
              <a:buClr>
                <a:schemeClr val="dk1"/>
              </a:buClr>
              <a:buSzPct val="100000"/>
              <a:buFont typeface="Roboto"/>
              <a:buChar char="-"/>
            </a:pPr>
            <a:r>
              <a:rPr lang="en" sz="1400"/>
              <a:t>He keeps the experience to himself, but gives his pain to others</a:t>
            </a:r>
          </a:p>
          <a:p>
            <a:pPr lvl="0" rtl="0">
              <a:lnSpc>
                <a:spcPct val="100000"/>
              </a:lnSpc>
              <a:spcBef>
                <a:spcPts val="0"/>
              </a:spcBef>
              <a:spcAft>
                <a:spcPts val="0"/>
              </a:spcAft>
              <a:buNone/>
            </a:pPr>
            <a:endParaRPr sz="1400"/>
          </a:p>
          <a:p>
            <a:pPr marL="457200" lvl="0" indent="-317500" rtl="0">
              <a:lnSpc>
                <a:spcPct val="100000"/>
              </a:lnSpc>
              <a:spcBef>
                <a:spcPts val="0"/>
              </a:spcBef>
              <a:spcAft>
                <a:spcPts val="0"/>
              </a:spcAft>
              <a:buClr>
                <a:schemeClr val="dk1"/>
              </a:buClr>
              <a:buSzPct val="100000"/>
              <a:buFont typeface="Roboto"/>
              <a:buChar char="-"/>
            </a:pPr>
            <a:r>
              <a:rPr lang="en" sz="1400"/>
              <a:t>A sense of humiliation and embarrassment  </a:t>
            </a:r>
          </a:p>
          <a:p>
            <a:pPr marL="0" lvl="0" indent="0" rtl="0">
              <a:lnSpc>
                <a:spcPct val="100000"/>
              </a:lnSpc>
              <a:spcBef>
                <a:spcPts val="0"/>
              </a:spcBef>
              <a:spcAft>
                <a:spcPts val="0"/>
              </a:spcAft>
              <a:buNone/>
            </a:pPr>
            <a:r>
              <a:rPr lang="en" sz="1400">
                <a:solidFill>
                  <a:schemeClr val="lt1"/>
                </a:solidFill>
              </a:rPr>
              <a:t>-</a:t>
            </a:r>
          </a:p>
          <a:p>
            <a:pPr marL="0" lvl="0" indent="0" rtl="0">
              <a:lnSpc>
                <a:spcPct val="100000"/>
              </a:lnSpc>
              <a:spcBef>
                <a:spcPts val="0"/>
              </a:spcBef>
              <a:spcAft>
                <a:spcPts val="0"/>
              </a:spcAft>
              <a:buNone/>
            </a:pPr>
            <a:r>
              <a:rPr lang="en" sz="1400"/>
              <a:t>    -     Embarrassed, tries to be like his oppressors to people     </a:t>
            </a:r>
          </a:p>
          <a:p>
            <a:pPr marL="0" lvl="0" indent="457200" rtl="0">
              <a:lnSpc>
                <a:spcPct val="100000"/>
              </a:lnSpc>
              <a:spcBef>
                <a:spcPts val="0"/>
              </a:spcBef>
              <a:spcAft>
                <a:spcPts val="0"/>
              </a:spcAft>
              <a:buNone/>
            </a:pPr>
            <a:r>
              <a:rPr lang="en" sz="1400"/>
              <a:t>who were/are like him </a:t>
            </a:r>
          </a:p>
          <a:p>
            <a:pPr marL="0" lvl="0" indent="0" rtl="0">
              <a:lnSpc>
                <a:spcPct val="100000"/>
              </a:lnSpc>
              <a:spcBef>
                <a:spcPts val="0"/>
              </a:spcBef>
              <a:spcAft>
                <a:spcPts val="0"/>
              </a:spcAft>
              <a:buNone/>
            </a:pPr>
            <a:r>
              <a:rPr lang="en" sz="1400"/>
              <a:t> </a:t>
            </a:r>
          </a:p>
          <a:p>
            <a:pPr marL="0" lvl="0" indent="0" rtl="0">
              <a:lnSpc>
                <a:spcPct val="100000"/>
              </a:lnSpc>
              <a:spcBef>
                <a:spcPts val="0"/>
              </a:spcBef>
              <a:spcAft>
                <a:spcPts val="0"/>
              </a:spcAft>
              <a:buNone/>
            </a:pPr>
            <a:r>
              <a:rPr lang="en" sz="1400"/>
              <a:t>    -    He raped his daughter and passed his pain down to </a:t>
            </a:r>
          </a:p>
          <a:p>
            <a:pPr marL="0" lvl="0" indent="457200" rtl="0">
              <a:lnSpc>
                <a:spcPct val="100000"/>
              </a:lnSpc>
              <a:spcBef>
                <a:spcPts val="0"/>
              </a:spcBef>
              <a:spcAft>
                <a:spcPts val="0"/>
              </a:spcAft>
              <a:buNone/>
            </a:pPr>
            <a:r>
              <a:rPr lang="en" sz="1400"/>
              <a:t>someone he is supposed to love</a:t>
            </a:r>
          </a:p>
          <a:p>
            <a:pPr marL="0" lvl="0" indent="0" rtl="0">
              <a:lnSpc>
                <a:spcPct val="100000"/>
              </a:lnSpc>
              <a:spcBef>
                <a:spcPts val="0"/>
              </a:spcBef>
              <a:spcAft>
                <a:spcPts val="0"/>
              </a:spcAft>
              <a:buNone/>
            </a:pPr>
            <a:r>
              <a:rPr lang="en" sz="1400"/>
              <a:t>        </a:t>
            </a:r>
          </a:p>
          <a:p>
            <a:pPr marL="457200" lvl="0" indent="-317500" rtl="0">
              <a:lnSpc>
                <a:spcPct val="100000"/>
              </a:lnSpc>
              <a:spcBef>
                <a:spcPts val="0"/>
              </a:spcBef>
              <a:spcAft>
                <a:spcPts val="0"/>
              </a:spcAft>
              <a:buSzPct val="100000"/>
              <a:buChar char="-"/>
            </a:pPr>
            <a:r>
              <a:rPr lang="en" sz="1400"/>
              <a:t>He has relationships with his family and abuse of </a:t>
            </a:r>
          </a:p>
          <a:p>
            <a:pPr marL="0" lvl="0" indent="457200" rtl="0">
              <a:lnSpc>
                <a:spcPct val="100000"/>
              </a:lnSpc>
              <a:spcBef>
                <a:spcPts val="0"/>
              </a:spcBef>
              <a:spcAft>
                <a:spcPts val="0"/>
              </a:spcAft>
              <a:buNone/>
            </a:pPr>
            <a:r>
              <a:rPr lang="en" sz="1400"/>
              <a:t>alcohol</a:t>
            </a:r>
          </a:p>
          <a:p>
            <a:pPr marL="0" lvl="0" indent="457200" rtl="0">
              <a:lnSpc>
                <a:spcPct val="100000"/>
              </a:lnSpc>
              <a:spcBef>
                <a:spcPts val="0"/>
              </a:spcBef>
              <a:spcAft>
                <a:spcPts val="0"/>
              </a:spcAft>
              <a:buNone/>
            </a:pPr>
            <a:endParaRPr sz="1400"/>
          </a:p>
          <a:p>
            <a:pPr marL="0" lvl="0" indent="0" rtl="0">
              <a:lnSpc>
                <a:spcPct val="100000"/>
              </a:lnSpc>
              <a:spcBef>
                <a:spcPts val="0"/>
              </a:spcBef>
              <a:spcAft>
                <a:spcPts val="0"/>
              </a:spcAft>
              <a:buNone/>
            </a:pPr>
            <a:endParaRPr sz="1400"/>
          </a:p>
        </p:txBody>
      </p:sp>
      <p:sp>
        <p:nvSpPr>
          <p:cNvPr id="104" name="Shape 104"/>
          <p:cNvSpPr txBox="1"/>
          <p:nvPr/>
        </p:nvSpPr>
        <p:spPr>
          <a:xfrm>
            <a:off x="5627407" y="681413"/>
            <a:ext cx="3128700" cy="1404600"/>
          </a:xfrm>
          <a:prstGeom prst="rect">
            <a:avLst/>
          </a:prstGeom>
          <a:noFill/>
          <a:ln>
            <a:noFill/>
          </a:ln>
        </p:spPr>
        <p:txBody>
          <a:bodyPr wrap="square" lIns="91425" tIns="91425" rIns="91425" bIns="91425" anchor="t" anchorCtr="0">
            <a:noAutofit/>
          </a:bodyPr>
          <a:lstStyle/>
          <a:p>
            <a:pPr lvl="0" rtl="0">
              <a:spcBef>
                <a:spcPts val="0"/>
              </a:spcBef>
              <a:buNone/>
            </a:pPr>
            <a:r>
              <a:rPr lang="en">
                <a:solidFill>
                  <a:srgbClr val="FFFFFF"/>
                </a:solidFill>
              </a:rPr>
              <a:t/>
            </a:r>
            <a:br>
              <a:rPr lang="en">
                <a:solidFill>
                  <a:srgbClr val="FFFFFF"/>
                </a:solidFill>
              </a:rPr>
            </a:br>
            <a:endParaRPr lang="en">
              <a:solidFill>
                <a:srgbClr val="FFFFFF"/>
              </a:solidFill>
            </a:endParaRPr>
          </a:p>
        </p:txBody>
      </p:sp>
      <p:pic>
        <p:nvPicPr>
          <p:cNvPr id="105" name="Shape 105"/>
          <p:cNvPicPr preferRelativeResize="0"/>
          <p:nvPr/>
        </p:nvPicPr>
        <p:blipFill>
          <a:blip r:embed="rId3">
            <a:alphaModFix/>
          </a:blip>
          <a:stretch>
            <a:fillRect/>
          </a:stretch>
        </p:blipFill>
        <p:spPr>
          <a:xfrm>
            <a:off x="5819300" y="1286325"/>
            <a:ext cx="2936800" cy="2111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rotWithShape="1">
          <a:blip r:embed="rId3">
            <a:alphaModFix/>
          </a:blip>
          <a:srcRect l="29577" t="14817" b="11059"/>
          <a:stretch/>
        </p:blipFill>
        <p:spPr>
          <a:xfrm>
            <a:off x="3973750" y="996150"/>
            <a:ext cx="4740250" cy="3320225"/>
          </a:xfrm>
          <a:prstGeom prst="rect">
            <a:avLst/>
          </a:prstGeom>
          <a:noFill/>
          <a:ln>
            <a:noFill/>
          </a:ln>
        </p:spPr>
      </p:pic>
      <p:sp>
        <p:nvSpPr>
          <p:cNvPr id="111" name="Shape 111"/>
          <p:cNvSpPr txBox="1">
            <a:spLocks noGrp="1"/>
          </p:cNvSpPr>
          <p:nvPr>
            <p:ph type="title"/>
          </p:nvPr>
        </p:nvSpPr>
        <p:spPr>
          <a:xfrm>
            <a:off x="345750" y="372986"/>
            <a:ext cx="8368200" cy="686100"/>
          </a:xfrm>
          <a:prstGeom prst="rect">
            <a:avLst/>
          </a:prstGeom>
        </p:spPr>
        <p:txBody>
          <a:bodyPr wrap="square" lIns="91425" tIns="91425" rIns="91425" bIns="91425" anchor="b" anchorCtr="0">
            <a:noAutofit/>
          </a:bodyPr>
          <a:lstStyle/>
          <a:p>
            <a:pPr lvl="0">
              <a:spcBef>
                <a:spcPts val="0"/>
              </a:spcBef>
              <a:buNone/>
            </a:pPr>
            <a:r>
              <a:rPr lang="en">
                <a:solidFill>
                  <a:schemeClr val="accent5"/>
                </a:solidFill>
              </a:rPr>
              <a:t>CONCLUSION….</a:t>
            </a:r>
          </a:p>
        </p:txBody>
      </p:sp>
      <p:sp>
        <p:nvSpPr>
          <p:cNvPr id="112" name="Shape 112"/>
          <p:cNvSpPr txBox="1">
            <a:spLocks noGrp="1"/>
          </p:cNvSpPr>
          <p:nvPr>
            <p:ph type="body" idx="1"/>
          </p:nvPr>
        </p:nvSpPr>
        <p:spPr>
          <a:xfrm>
            <a:off x="263716" y="996150"/>
            <a:ext cx="3387600" cy="3726300"/>
          </a:xfrm>
          <a:prstGeom prst="rect">
            <a:avLst/>
          </a:prstGeom>
        </p:spPr>
        <p:txBody>
          <a:bodyPr wrap="square" lIns="91425" tIns="91425" rIns="91425" bIns="91425" anchor="t" anchorCtr="0">
            <a:noAutofit/>
          </a:bodyPr>
          <a:lstStyle/>
          <a:p>
            <a:pPr lvl="0">
              <a:spcBef>
                <a:spcPts val="0"/>
              </a:spcBef>
              <a:buNone/>
            </a:pPr>
            <a:endParaRPr/>
          </a:p>
          <a:p>
            <a:pPr marL="457200" lvl="0" indent="-228600">
              <a:spcBef>
                <a:spcPts val="0"/>
              </a:spcBef>
              <a:buChar char="-"/>
            </a:pPr>
            <a:r>
              <a:rPr lang="en"/>
              <a:t>Being oppressed causes the victim to become the oppressor</a:t>
            </a:r>
          </a:p>
          <a:p>
            <a:pPr marL="457200" lvl="0" indent="-228600" rtl="0">
              <a:spcBef>
                <a:spcPts val="0"/>
              </a:spcBef>
              <a:buChar char="-"/>
            </a:pPr>
            <a:r>
              <a:rPr lang="en"/>
              <a:t>Internalized oppression is passed down through generations</a:t>
            </a:r>
          </a:p>
          <a:p>
            <a:pPr marL="457200" lvl="0" indent="-228600">
              <a:spcBef>
                <a:spcPts val="0"/>
              </a:spcBef>
              <a:buChar char="-"/>
            </a:pPr>
            <a:r>
              <a:rPr lang="en"/>
              <a:t>Becomes vicious cycle</a:t>
            </a: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601</Words>
  <Application>Microsoft Macintosh PowerPoint</Application>
  <PresentationFormat>On-screen Show (16:9)</PresentationFormat>
  <Paragraphs>44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Roboto Slab</vt:lpstr>
      <vt:lpstr>Roboto</vt:lpstr>
      <vt:lpstr>Arial</vt:lpstr>
      <vt:lpstr>Marina</vt:lpstr>
      <vt:lpstr>Internalized Oppression: Cholly </vt:lpstr>
      <vt:lpstr>Definition</vt:lpstr>
      <vt:lpstr>Effect on Cholly</vt:lpstr>
      <vt:lpstr>Evidence</vt:lpstr>
      <vt:lpstr>Evidence</vt:lpstr>
      <vt:lpstr>Evidence</vt:lpstr>
      <vt:lpstr>Analysis</vt:lpstr>
      <vt:lpstr>CONCLUSION….</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Internalized Oppression: Cholly </dc:title>
  <cp:lastModifiedBy>Microsoft Office User</cp:lastModifiedBy>
  <cp:revision>1</cp:revision>
  <dcterms:modified xsi:type="dcterms:W3CDTF">2017-10-02T19:24:54Z</dcterms:modified>
</cp:coreProperties>
</file>